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57" r:id="rId4"/>
    <p:sldId id="278" r:id="rId5"/>
    <p:sldId id="259" r:id="rId6"/>
    <p:sldId id="273" r:id="rId7"/>
    <p:sldId id="261" r:id="rId8"/>
    <p:sldId id="274" r:id="rId9"/>
    <p:sldId id="271" r:id="rId10"/>
    <p:sldId id="262" r:id="rId11"/>
    <p:sldId id="258" r:id="rId12"/>
    <p:sldId id="275" r:id="rId13"/>
    <p:sldId id="276" r:id="rId14"/>
    <p:sldId id="263" r:id="rId15"/>
    <p:sldId id="277" r:id="rId1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23" autoAdjust="0"/>
    <p:restoredTop sz="94660"/>
  </p:normalViewPr>
  <p:slideViewPr>
    <p:cSldViewPr snapToGrid="0">
      <p:cViewPr varScale="1">
        <p:scale>
          <a:sx n="130" d="100"/>
          <a:sy n="130" d="100"/>
        </p:scale>
        <p:origin x="77" y="2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72DE21-C15E-D3B2-7193-94DD7217E8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5C9291D-CC53-1202-C4D7-D4E42D8B16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830F511-AD15-0F03-18DF-DF87E3875A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94AEB-F742-4019-9F34-6962217155BF}" type="datetimeFigureOut">
              <a:rPr lang="ko-KR" altLang="en-US" smtClean="0"/>
              <a:t>2024-10-06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3683946-0819-6667-1930-8A677BD54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53A16E4-B952-3C09-B210-5CDC13DC2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F2AAF-BDE2-43F7-8CFE-A2309E52EB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30802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FC2971-0264-193D-C195-A93601EE3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B9F77F9-AB53-CA3B-9FD4-E30913C05D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EC35254-B0EF-DC06-3661-3C86E6AAD6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94AEB-F742-4019-9F34-6962217155BF}" type="datetimeFigureOut">
              <a:rPr lang="ko-KR" altLang="en-US" smtClean="0"/>
              <a:t>2024-10-06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F4BEFA0-90BF-7DEA-A4ED-28816F13EA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A401962-4591-9B6C-3AF6-01190D90A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F2AAF-BDE2-43F7-8CFE-A2309E52EB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43250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8E8DFE5-8AF9-F8FC-2EAA-891860B01F3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1CC5E1B-C8C9-C594-4C06-D712DACDE6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38A4EC3-9AF9-61E1-56AF-AFAE83AAFC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94AEB-F742-4019-9F34-6962217155BF}" type="datetimeFigureOut">
              <a:rPr lang="ko-KR" altLang="en-US" smtClean="0"/>
              <a:t>2024-10-06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A74845D-77C6-280A-11C8-89DD34F181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80A00F0-5A87-1ACB-C9D6-E5CF4E29F0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F2AAF-BDE2-43F7-8CFE-A2309E52EB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60654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5CD9AF-AE34-D69D-A860-075D05C7D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34687F8-AD8D-EA4A-D00C-79114133EF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A4CE15B-239F-6D80-B0D7-8FF241ADED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94AEB-F742-4019-9F34-6962217155BF}" type="datetimeFigureOut">
              <a:rPr lang="ko-KR" altLang="en-US" smtClean="0"/>
              <a:t>2024-10-06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8B8F9E8-7E0F-245B-0C20-0FDCA8807F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C712A0A-5C90-DDA5-0048-D259C70261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F2AAF-BDE2-43F7-8CFE-A2309E52EB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65399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D63FFC-40AE-8857-1EAE-EDB2F683DE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D79F70A-4D8E-ED2C-7C50-3A3EA0CB83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013F5E9-A478-D0C4-AED2-000499E396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94AEB-F742-4019-9F34-6962217155BF}" type="datetimeFigureOut">
              <a:rPr lang="ko-KR" altLang="en-US" smtClean="0"/>
              <a:t>2024-10-06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70A3CCF-DF59-B406-3EDE-188FBD157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6026E61-CE05-EE40-E79F-7CC3431962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F2AAF-BDE2-43F7-8CFE-A2309E52EB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61222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452A20-02B3-06CF-177E-3BA048CB54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165F05C-00CB-F65E-15E4-F0B91E6385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31AC33C-1FB8-0465-5517-5E1E18F4A7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DF98FB8-D1C1-E803-90C0-58A0E4655A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94AEB-F742-4019-9F34-6962217155BF}" type="datetimeFigureOut">
              <a:rPr lang="ko-KR" altLang="en-US" smtClean="0"/>
              <a:t>2024-10-06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B3A596C-BFD7-8C6E-F182-6CE70AA3BF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D6DBBC6-F17A-7EBB-DFAC-F42DAB03CD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F2AAF-BDE2-43F7-8CFE-A2309E52EB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21279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762B5A-82AA-5BA5-10BA-C7B00B37BB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A0624C8-4380-8EB6-3B67-79D05318A6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B623459-9CF6-AFAD-B87A-9E28DE5D00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3D206D6-95D7-F795-B5C3-1C90CD6F78C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EE543CD-7673-0428-8609-132820D81F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C1A0F12-03BD-36F4-5E63-9864776463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94AEB-F742-4019-9F34-6962217155BF}" type="datetimeFigureOut">
              <a:rPr lang="ko-KR" altLang="en-US" smtClean="0"/>
              <a:t>2024-10-06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F2D6DA7-08F7-9C04-191E-755716857C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CC35E68-9751-30F7-F9D4-5233B8C3C6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F2AAF-BDE2-43F7-8CFE-A2309E52EB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4171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826C85-64CE-3C3A-C702-1A54B3C1D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203ABB0-5560-CD5A-71A3-9B04788E37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94AEB-F742-4019-9F34-6962217155BF}" type="datetimeFigureOut">
              <a:rPr lang="ko-KR" altLang="en-US" smtClean="0"/>
              <a:t>2024-10-06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5F9F7E7-1431-773C-0DF1-EC630C2012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ED0718C-5337-AEF4-A573-6C860149F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F2AAF-BDE2-43F7-8CFE-A2309E52EB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71018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3C19C58-798E-6FC7-C4FB-37F7592861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94AEB-F742-4019-9F34-6962217155BF}" type="datetimeFigureOut">
              <a:rPr lang="ko-KR" altLang="en-US" smtClean="0"/>
              <a:t>2024-10-06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1F4307E-1740-9F4A-5BDF-F412E36F16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8DF9917-21B1-EDC0-024B-8877D1F804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F2AAF-BDE2-43F7-8CFE-A2309E52EB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91331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4E18ED-9092-F62D-1C2B-5559D3B26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1E6DEA-69A6-303E-1F28-43C0B6F29B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945F0D6-AC90-6A64-51A3-3446FA4776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4C1B651-8FAF-3BC7-BABF-0C205FE9A5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94AEB-F742-4019-9F34-6962217155BF}" type="datetimeFigureOut">
              <a:rPr lang="ko-KR" altLang="en-US" smtClean="0"/>
              <a:t>2024-10-06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61F68B1-946D-9953-9B74-19CB95BD28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9288242-98DB-905E-62BC-E1166C534F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F2AAF-BDE2-43F7-8CFE-A2309E52EB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25835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D40399-49B4-8F45-D64D-6AC1DA9DE0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7589031-748C-08CE-0B8D-5E5F69D8729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FBF1EC9-A494-5743-7263-342916618E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6F2C379-8F21-B431-71FA-DBDB186783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94AEB-F742-4019-9F34-6962217155BF}" type="datetimeFigureOut">
              <a:rPr lang="ko-KR" altLang="en-US" smtClean="0"/>
              <a:t>2024-10-06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1567F42-3FB9-898F-FC25-3EBC9B232E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7C7E4FA-626C-D98E-516E-EE70FDF1C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F2AAF-BDE2-43F7-8CFE-A2309E52EB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12261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5EB6C82-F6A4-6659-85B9-980CAAB555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FA6624C-F846-E8C1-99A5-F9A4FFEA5C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9FFD8B6-0B97-A34F-BF55-A06EBA2664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7194AEB-F742-4019-9F34-6962217155BF}" type="datetimeFigureOut">
              <a:rPr lang="ko-KR" altLang="en-US" smtClean="0"/>
              <a:t>2024-10-06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6AC728C-DD36-22FB-749E-144DE77A5F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02286FF-544F-9F46-1978-6D76A8C011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90F2AAF-BDE2-43F7-8CFE-A2309E52EB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89966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105C89-C68C-BFC4-3367-E924FFC5ED3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SegNet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C0900F6-B539-2036-66B2-4016B8FFBFD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b="0" i="0" dirty="0">
                <a:solidFill>
                  <a:srgbClr val="222222"/>
                </a:solidFill>
                <a:effectLst/>
                <a:latin typeface="Spoqa Han Sans"/>
              </a:rPr>
              <a:t>A Deep Convolutional Encoder-Decoder Architecture for Image Segmentation</a:t>
            </a:r>
          </a:p>
          <a:p>
            <a:endParaRPr lang="ko-KR" altLang="en-US" dirty="0"/>
          </a:p>
        </p:txBody>
      </p:sp>
      <p:graphicFrame>
        <p:nvGraphicFramePr>
          <p:cNvPr id="4" name="개체 3">
            <a:extLst>
              <a:ext uri="{FF2B5EF4-FFF2-40B4-BE49-F238E27FC236}">
                <a16:creationId xmlns:a16="http://schemas.microsoft.com/office/drawing/2014/main" id="{58DDC014-B0FC-3354-ABEA-09A6E74A65C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48086800"/>
              </p:ext>
            </p:extLst>
          </p:nvPr>
        </p:nvGraphicFramePr>
        <p:xfrm>
          <a:off x="8632580" y="6211644"/>
          <a:ext cx="3711575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포장기 셸 개체" showAsIcon="1" r:id="rId2" imgW="3710905" imgH="518302" progId="Package">
                  <p:embed/>
                </p:oleObj>
              </mc:Choice>
              <mc:Fallback>
                <p:oleObj name="포장기 셸 개체" showAsIcon="1" r:id="rId2" imgW="3710905" imgH="518302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632580" y="6211644"/>
                        <a:ext cx="3711575" cy="517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032922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1CB3AAA-FECD-EF1E-7D7B-B008375A539B}"/>
              </a:ext>
            </a:extLst>
          </p:cNvPr>
          <p:cNvSpPr txBox="1"/>
          <p:nvPr/>
        </p:nvSpPr>
        <p:spPr>
          <a:xfrm>
            <a:off x="176212" y="145300"/>
            <a:ext cx="19925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SegNet – Max</a:t>
            </a:r>
            <a:r>
              <a:rPr lang="ko-KR" altLang="en-US" sz="1200" b="1" dirty="0"/>
              <a:t> </a:t>
            </a:r>
            <a:r>
              <a:rPr lang="en-US" altLang="ko-KR" sz="1200" b="1" dirty="0"/>
              <a:t>unpolling</a:t>
            </a:r>
            <a:endParaRPr lang="ko-KR" altLang="en-US" sz="1200" b="1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69CEE35-C35E-F3D8-469B-48E8F05F25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5315" y="895472"/>
            <a:ext cx="6653062" cy="2949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566513C-A9C4-8CCA-AABD-525820009A92}"/>
              </a:ext>
            </a:extLst>
          </p:cNvPr>
          <p:cNvSpPr txBox="1"/>
          <p:nvPr/>
        </p:nvSpPr>
        <p:spPr>
          <a:xfrm>
            <a:off x="694484" y="1066800"/>
            <a:ext cx="1828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Max</a:t>
            </a:r>
            <a:r>
              <a:rPr lang="ko-KR" altLang="en-US" sz="1200" dirty="0"/>
              <a:t> </a:t>
            </a:r>
            <a:r>
              <a:rPr lang="en-US" altLang="ko-KR" sz="1200" dirty="0"/>
              <a:t>pooling</a:t>
            </a:r>
            <a:r>
              <a:rPr lang="ko-KR" altLang="en-US" sz="1200" dirty="0"/>
              <a:t>의 경우 </a:t>
            </a:r>
            <a:r>
              <a:rPr lang="en-US" altLang="ko-KR" sz="1200" dirty="0"/>
              <a:t>Unpooling </a:t>
            </a:r>
            <a:r>
              <a:rPr lang="ko-KR" altLang="en-US" sz="1200" dirty="0"/>
              <a:t>할 때 </a:t>
            </a:r>
            <a:br>
              <a:rPr lang="en-US" altLang="ko-KR" sz="1200" dirty="0"/>
            </a:br>
            <a:r>
              <a:rPr lang="en-US" altLang="ko-KR" sz="1200" dirty="0"/>
              <a:t>Max pooled</a:t>
            </a:r>
            <a:r>
              <a:rPr lang="ko-KR" altLang="en-US" sz="1200" dirty="0"/>
              <a:t>된 값의 </a:t>
            </a:r>
            <a:br>
              <a:rPr lang="en-US" altLang="ko-KR" sz="1200" dirty="0"/>
            </a:br>
            <a:r>
              <a:rPr lang="ko-KR" altLang="en-US" sz="1200" dirty="0"/>
              <a:t>위치를 알 수 없다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7230F4FB-3028-C0A5-5276-25EA2FC6B8E3}"/>
              </a:ext>
            </a:extLst>
          </p:cNvPr>
          <p:cNvSpPr/>
          <p:nvPr/>
        </p:nvSpPr>
        <p:spPr>
          <a:xfrm>
            <a:off x="603813" y="1082822"/>
            <a:ext cx="1764322" cy="826477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C56F8CB-682E-C14D-CCC5-ECA33D1A9D62}"/>
              </a:ext>
            </a:extLst>
          </p:cNvPr>
          <p:cNvSpPr txBox="1"/>
          <p:nvPr/>
        </p:nvSpPr>
        <p:spPr>
          <a:xfrm>
            <a:off x="2910146" y="4067098"/>
            <a:ext cx="252328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Max Pooling</a:t>
            </a:r>
          </a:p>
          <a:p>
            <a:endParaRPr lang="en-US" altLang="ko-KR" sz="1400" b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/>
              <a:t>특정 영역 내의 최대값 선택</a:t>
            </a:r>
            <a:endParaRPr lang="en-US" altLang="ko-KR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/>
              <a:t>해당 영역을 대표</a:t>
            </a:r>
            <a:endParaRPr lang="en-US" altLang="ko-KR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/>
              <a:t>나머지 정보 버림</a:t>
            </a:r>
            <a:endParaRPr lang="en-US" altLang="ko-KR" sz="12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2CBF5DF-4A63-D70C-6B7D-758E5D47CCC9}"/>
              </a:ext>
            </a:extLst>
          </p:cNvPr>
          <p:cNvSpPr txBox="1"/>
          <p:nvPr/>
        </p:nvSpPr>
        <p:spPr>
          <a:xfrm>
            <a:off x="6975305" y="4018990"/>
            <a:ext cx="389198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Max UnPooling</a:t>
            </a:r>
          </a:p>
          <a:p>
            <a:endParaRPr lang="en-US" altLang="ko-KR" sz="1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dirty="0"/>
              <a:t>Max Pooling</a:t>
            </a:r>
            <a:r>
              <a:rPr lang="ko-KR" altLang="en-US" sz="1200" dirty="0"/>
              <a:t>에서 사용된 위치 정보 기억</a:t>
            </a:r>
            <a:endParaRPr lang="en-US" altLang="ko-KR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dirty="0"/>
              <a:t>UpSampling </a:t>
            </a:r>
            <a:r>
              <a:rPr lang="ko-KR" altLang="en-US" sz="1200" dirty="0"/>
              <a:t>과정에서 해당 위치에만 값을 배치</a:t>
            </a:r>
            <a:endParaRPr lang="en-US" altLang="ko-KR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/>
              <a:t>나머지는 </a:t>
            </a:r>
            <a:r>
              <a:rPr lang="en-US" altLang="ko-KR" sz="1200" dirty="0"/>
              <a:t>0</a:t>
            </a:r>
            <a:r>
              <a:rPr lang="ko-KR" altLang="en-US" sz="1200" dirty="0"/>
              <a:t>으로 채움</a:t>
            </a:r>
            <a:endParaRPr lang="en-US" altLang="ko-KR" sz="1200" dirty="0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18FD9B78-97EA-8D59-F5E5-276DBB08F771}"/>
              </a:ext>
            </a:extLst>
          </p:cNvPr>
          <p:cNvCxnSpPr/>
          <p:nvPr/>
        </p:nvCxnSpPr>
        <p:spPr>
          <a:xfrm>
            <a:off x="2936557" y="5362035"/>
            <a:ext cx="25790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344FAD24-DFA3-FB9B-A4A2-054FC5D6D857}"/>
              </a:ext>
            </a:extLst>
          </p:cNvPr>
          <p:cNvSpPr txBox="1"/>
          <p:nvPr/>
        </p:nvSpPr>
        <p:spPr>
          <a:xfrm>
            <a:off x="3194465" y="5219300"/>
            <a:ext cx="39741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해상도 감소하게 되고 객체의 경계 흐려짐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01184165-08C6-9B59-F13B-30C6B796AF49}"/>
              </a:ext>
            </a:extLst>
          </p:cNvPr>
          <p:cNvCxnSpPr/>
          <p:nvPr/>
        </p:nvCxnSpPr>
        <p:spPr>
          <a:xfrm>
            <a:off x="7063080" y="5362035"/>
            <a:ext cx="25790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5F6EF145-9EBE-A5AC-9A9D-444B92F5E607}"/>
              </a:ext>
            </a:extLst>
          </p:cNvPr>
          <p:cNvSpPr txBox="1"/>
          <p:nvPr/>
        </p:nvSpPr>
        <p:spPr>
          <a:xfrm>
            <a:off x="7320988" y="5219300"/>
            <a:ext cx="41793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Max pooling</a:t>
            </a:r>
            <a:r>
              <a:rPr lang="ko-KR" altLang="en-US" sz="1200" dirty="0"/>
              <a:t>에서 선택된 최대값들의 정확한 위치를 유지하고 원본 이미지의 경계 부근에서 선택되었던 특성들이 그 위치에 정확하게 복원되어 경계가 선명하게 보존</a:t>
            </a:r>
          </a:p>
        </p:txBody>
      </p:sp>
    </p:spTree>
    <p:extLst>
      <p:ext uri="{BB962C8B-B14F-4D97-AF65-F5344CB8AC3E}">
        <p14:creationId xmlns:p14="http://schemas.microsoft.com/office/powerpoint/2010/main" val="979505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animBg="1"/>
      <p:bldP spid="16" grpId="0"/>
      <p:bldP spid="17" grpId="0"/>
      <p:bldP spid="19" grpId="0"/>
      <p:bldP spid="2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B714F01-11C8-2207-AC9B-07356E2834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6040" y="1718773"/>
            <a:ext cx="7267551" cy="307473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4F30DE7-BE82-2185-40F9-535F725B77BF}"/>
              </a:ext>
            </a:extLst>
          </p:cNvPr>
          <p:cNvSpPr txBox="1"/>
          <p:nvPr/>
        </p:nvSpPr>
        <p:spPr>
          <a:xfrm>
            <a:off x="176212" y="145300"/>
            <a:ext cx="19925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SegNet – Max</a:t>
            </a:r>
            <a:r>
              <a:rPr lang="ko-KR" altLang="en-US" sz="1200" b="1" dirty="0"/>
              <a:t> </a:t>
            </a:r>
            <a:r>
              <a:rPr lang="en-US" altLang="ko-KR" sz="1200" b="1" dirty="0"/>
              <a:t>unpolling</a:t>
            </a:r>
            <a:endParaRPr lang="ko-KR" altLang="en-US" sz="1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C35B18-FB00-3627-95EE-2BFF5EAC1E23}"/>
              </a:ext>
            </a:extLst>
          </p:cNvPr>
          <p:cNvSpPr txBox="1"/>
          <p:nvPr/>
        </p:nvSpPr>
        <p:spPr>
          <a:xfrm>
            <a:off x="7437914" y="5059930"/>
            <a:ext cx="20456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FCN</a:t>
            </a:r>
            <a:r>
              <a:rPr lang="ko-KR" altLang="en-US" sz="1200" dirty="0"/>
              <a:t>에서는 </a:t>
            </a:r>
            <a:r>
              <a:rPr lang="en-US" altLang="ko-KR" sz="1200" dirty="0"/>
              <a:t>Transposed convolution</a:t>
            </a:r>
            <a:r>
              <a:rPr lang="ko-KR" altLang="en-US" sz="1200" dirty="0"/>
              <a:t>으로 </a:t>
            </a:r>
            <a:r>
              <a:rPr lang="en-US" altLang="ko-KR" sz="1200" dirty="0" err="1"/>
              <a:t>upsampling</a:t>
            </a:r>
            <a:r>
              <a:rPr lang="en-US" altLang="ko-KR" sz="1200" dirty="0"/>
              <a:t> </a:t>
            </a:r>
            <a:r>
              <a:rPr lang="ko-KR" altLang="en-US" sz="1200" dirty="0"/>
              <a:t>진행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DA6F1844-10E4-9451-426C-08F308B158AA}"/>
              </a:ext>
            </a:extLst>
          </p:cNvPr>
          <p:cNvSpPr/>
          <p:nvPr/>
        </p:nvSpPr>
        <p:spPr>
          <a:xfrm>
            <a:off x="7437914" y="4976445"/>
            <a:ext cx="1764322" cy="826477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D36230-1B39-CA27-E940-140130E944CB}"/>
              </a:ext>
            </a:extLst>
          </p:cNvPr>
          <p:cNvSpPr txBox="1"/>
          <p:nvPr/>
        </p:nvSpPr>
        <p:spPr>
          <a:xfrm>
            <a:off x="345831" y="1794973"/>
            <a:ext cx="20456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Max-pooling </a:t>
            </a:r>
            <a:r>
              <a:rPr lang="ko-KR" altLang="en-US" sz="1200" dirty="0"/>
              <a:t>위치를</a:t>
            </a:r>
            <a:br>
              <a:rPr lang="en-US" altLang="ko-KR" sz="1200" dirty="0"/>
            </a:br>
            <a:r>
              <a:rPr lang="ko-KR" altLang="en-US" sz="1200" dirty="0"/>
              <a:t>저장해 두었다가 이후 </a:t>
            </a:r>
            <a:br>
              <a:rPr lang="en-US" altLang="ko-KR" sz="1200" dirty="0"/>
            </a:br>
            <a:r>
              <a:rPr lang="en-US" altLang="ko-KR" sz="1200" dirty="0"/>
              <a:t>Max Unpooling </a:t>
            </a:r>
            <a:r>
              <a:rPr lang="ko-KR" altLang="en-US" sz="1200" dirty="0"/>
              <a:t>진행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552A7570-113A-3736-6CE8-9717D39A0D0A}"/>
              </a:ext>
            </a:extLst>
          </p:cNvPr>
          <p:cNvSpPr/>
          <p:nvPr/>
        </p:nvSpPr>
        <p:spPr>
          <a:xfrm>
            <a:off x="310662" y="1718773"/>
            <a:ext cx="1764322" cy="826477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6039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8" grpId="0"/>
      <p:bldP spid="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3B47338B-FC19-4D16-9F60-D53B34D44A0C}"/>
              </a:ext>
            </a:extLst>
          </p:cNvPr>
          <p:cNvSpPr txBox="1">
            <a:spLocks/>
          </p:cNvSpPr>
          <p:nvPr/>
        </p:nvSpPr>
        <p:spPr>
          <a:xfrm>
            <a:off x="1137138" y="1107830"/>
            <a:ext cx="2051538" cy="813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/>
              <a:t>SegNet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EB2289-05FE-95FC-4907-81F878D84FDD}"/>
              </a:ext>
            </a:extLst>
          </p:cNvPr>
          <p:cNvSpPr txBox="1"/>
          <p:nvPr/>
        </p:nvSpPr>
        <p:spPr>
          <a:xfrm>
            <a:off x="2198077" y="2180492"/>
            <a:ext cx="576775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연산량</a:t>
            </a: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/>
              <a:t>VGG16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ko-KR" dirty="0"/>
              <a:t>CNN </a:t>
            </a:r>
            <a:r>
              <a:rPr lang="en-US" altLang="ko-KR" sz="1200" dirty="0"/>
              <a:t>:</a:t>
            </a:r>
            <a:r>
              <a:rPr lang="en-US" altLang="ko-KR" dirty="0"/>
              <a:t> </a:t>
            </a:r>
            <a:r>
              <a:rPr lang="en-US" altLang="ko-KR" sz="1200" dirty="0"/>
              <a:t>parameter sharing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ko-KR" dirty="0"/>
              <a:t>Filter </a:t>
            </a:r>
            <a:r>
              <a:rPr lang="en-US" altLang="ko-KR" sz="1200" dirty="0"/>
              <a:t>:</a:t>
            </a:r>
            <a:r>
              <a:rPr lang="en-US" altLang="ko-KR" dirty="0"/>
              <a:t> </a:t>
            </a:r>
            <a:r>
              <a:rPr lang="ko-KR" altLang="en-US" sz="1200" dirty="0"/>
              <a:t>작은</a:t>
            </a:r>
            <a:r>
              <a:rPr lang="en-US" altLang="ko-KR" sz="1200" dirty="0"/>
              <a:t> </a:t>
            </a:r>
            <a:r>
              <a:rPr lang="ko-KR" altLang="en-US" sz="1200" dirty="0"/>
              <a:t>필터의 이점</a:t>
            </a:r>
            <a:endParaRPr lang="en-US" altLang="ko-KR" sz="1200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ko-KR" dirty="0"/>
              <a:t>Fc </a:t>
            </a:r>
            <a:r>
              <a:rPr lang="ko-KR" altLang="en-US" dirty="0"/>
              <a:t>제거 </a:t>
            </a:r>
            <a:r>
              <a:rPr lang="en-US" altLang="ko-KR" sz="1200" dirty="0"/>
              <a:t>:</a:t>
            </a:r>
            <a:r>
              <a:rPr lang="en-US" altLang="ko-KR" dirty="0"/>
              <a:t> </a:t>
            </a:r>
            <a:r>
              <a:rPr lang="en-US" altLang="ko-KR" sz="1200" dirty="0"/>
              <a:t>Encoder</a:t>
            </a:r>
            <a:r>
              <a:rPr lang="ko-KR" altLang="en-US" sz="1200" dirty="0"/>
              <a:t>에서 </a:t>
            </a:r>
            <a:r>
              <a:rPr lang="en-US" altLang="ko-KR" sz="1200" dirty="0"/>
              <a:t>classification </a:t>
            </a:r>
            <a:r>
              <a:rPr lang="ko-KR" altLang="en-US" sz="1200" dirty="0"/>
              <a:t>필요 </a:t>
            </a:r>
            <a:r>
              <a:rPr lang="en-US" altLang="ko-KR" sz="1200" dirty="0"/>
              <a:t>x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/>
              <a:t>Max Unpooling </a:t>
            </a:r>
            <a:r>
              <a:rPr lang="en-US" altLang="ko-KR" sz="1200" dirty="0"/>
              <a:t>: parameter </a:t>
            </a:r>
            <a:r>
              <a:rPr lang="ko-KR" altLang="en-US" sz="1200" dirty="0"/>
              <a:t>개수 감소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Segmentation </a:t>
            </a:r>
            <a:r>
              <a:rPr lang="ko-KR" altLang="en-US" dirty="0"/>
              <a:t>성능</a:t>
            </a: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/>
              <a:t>Max Unpooling</a:t>
            </a:r>
            <a:r>
              <a:rPr lang="ko-KR" altLang="en-US" dirty="0"/>
              <a:t> </a:t>
            </a:r>
            <a:r>
              <a:rPr lang="en-US" altLang="ko-KR" sz="1200" dirty="0"/>
              <a:t>:</a:t>
            </a:r>
            <a:r>
              <a:rPr lang="ko-KR" altLang="en-US" sz="1200" dirty="0"/>
              <a:t> </a:t>
            </a:r>
            <a:r>
              <a:rPr lang="en-US" altLang="ko-KR" sz="1200" dirty="0"/>
              <a:t>boundary delineation </a:t>
            </a:r>
            <a:r>
              <a:rPr lang="ko-KR" altLang="en-US" sz="1200" dirty="0"/>
              <a:t>향상</a:t>
            </a: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B6E69692-EB74-F6ED-D72E-39121ED02B6F}"/>
              </a:ext>
            </a:extLst>
          </p:cNvPr>
          <p:cNvCxnSpPr>
            <a:cxnSpLocks/>
          </p:cNvCxnSpPr>
          <p:nvPr/>
        </p:nvCxnSpPr>
        <p:spPr>
          <a:xfrm>
            <a:off x="3376248" y="2239107"/>
            <a:ext cx="0" cy="2403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6DA3F0D7-1C93-ED6D-76A4-78A142A1A212}"/>
              </a:ext>
            </a:extLst>
          </p:cNvPr>
          <p:cNvCxnSpPr>
            <a:cxnSpLocks/>
          </p:cNvCxnSpPr>
          <p:nvPr/>
        </p:nvCxnSpPr>
        <p:spPr>
          <a:xfrm flipV="1">
            <a:off x="4683371" y="4454769"/>
            <a:ext cx="0" cy="2158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5A85835D-4351-E785-1B70-5AC03FDDE95C}"/>
              </a:ext>
            </a:extLst>
          </p:cNvPr>
          <p:cNvSpPr txBox="1"/>
          <p:nvPr/>
        </p:nvSpPr>
        <p:spPr>
          <a:xfrm>
            <a:off x="176212" y="145300"/>
            <a:ext cx="15855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SegNet</a:t>
            </a:r>
            <a:r>
              <a:rPr lang="ko-KR" altLang="en-US" sz="1200" b="1" dirty="0"/>
              <a:t>의 장점</a:t>
            </a:r>
          </a:p>
        </p:txBody>
      </p:sp>
    </p:spTree>
    <p:extLst>
      <p:ext uri="{BB962C8B-B14F-4D97-AF65-F5344CB8AC3E}">
        <p14:creationId xmlns:p14="http://schemas.microsoft.com/office/powerpoint/2010/main" val="22964463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1A7E48B-B5AD-2866-5637-2D5940624F82}"/>
              </a:ext>
            </a:extLst>
          </p:cNvPr>
          <p:cNvSpPr txBox="1"/>
          <p:nvPr/>
        </p:nvSpPr>
        <p:spPr>
          <a:xfrm>
            <a:off x="176212" y="145300"/>
            <a:ext cx="15855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Result</a:t>
            </a:r>
            <a:endParaRPr lang="ko-KR" altLang="en-US" sz="12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5935E3-DE5E-0744-686D-2DECC950EB0B}"/>
              </a:ext>
            </a:extLst>
          </p:cNvPr>
          <p:cNvSpPr txBox="1"/>
          <p:nvPr/>
        </p:nvSpPr>
        <p:spPr>
          <a:xfrm>
            <a:off x="1981200" y="4243534"/>
            <a:ext cx="923778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i="0" dirty="0">
                <a:solidFill>
                  <a:srgbClr val="24292F"/>
                </a:solidFill>
                <a:effectLst/>
                <a:latin typeface="Noto Sans KR"/>
              </a:rPr>
              <a:t>정량적 평가 척도</a:t>
            </a:r>
            <a:endParaRPr lang="en-US" altLang="ko-KR" b="1" i="0" dirty="0">
              <a:solidFill>
                <a:srgbClr val="24292F"/>
              </a:solidFill>
              <a:effectLst/>
              <a:latin typeface="Noto Sans KR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24292F"/>
                </a:solidFill>
                <a:effectLst/>
                <a:latin typeface="Noto Sans KR"/>
              </a:rPr>
              <a:t>Global accuracy (G): </a:t>
            </a:r>
            <a:r>
              <a:rPr lang="ko-KR" altLang="en-US" b="0" i="0" dirty="0">
                <a:solidFill>
                  <a:srgbClr val="24292F"/>
                </a:solidFill>
                <a:effectLst/>
                <a:latin typeface="Noto Sans KR"/>
              </a:rPr>
              <a:t>데이터셋 전체의 픽셀 수에서 올바르게 분류된 픽셀의 수</a:t>
            </a:r>
            <a:endParaRPr lang="en-US" altLang="ko-KR" b="0" i="0" dirty="0">
              <a:solidFill>
                <a:srgbClr val="24292F"/>
              </a:solidFill>
              <a:effectLst/>
              <a:latin typeface="Noto Sans KR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24292F"/>
                </a:solidFill>
                <a:effectLst/>
                <a:latin typeface="Noto Sans KR"/>
              </a:rPr>
              <a:t>Class average accuracy (C): </a:t>
            </a:r>
            <a:r>
              <a:rPr lang="ko-KR" altLang="en-US" b="0" i="0" dirty="0">
                <a:solidFill>
                  <a:srgbClr val="24292F"/>
                </a:solidFill>
                <a:effectLst/>
                <a:latin typeface="Noto Sans KR"/>
              </a:rPr>
              <a:t>각 클래스마다 </a:t>
            </a:r>
            <a:r>
              <a:rPr lang="en-US" altLang="ko-KR" b="0" i="0" dirty="0">
                <a:solidFill>
                  <a:srgbClr val="24292F"/>
                </a:solidFill>
                <a:effectLst/>
                <a:latin typeface="Noto Sans KR"/>
              </a:rPr>
              <a:t>accuracy</a:t>
            </a:r>
            <a:r>
              <a:rPr lang="ko-KR" altLang="en-US" b="0" i="0" dirty="0">
                <a:solidFill>
                  <a:srgbClr val="24292F"/>
                </a:solidFill>
                <a:effectLst/>
                <a:latin typeface="Noto Sans KR"/>
              </a:rPr>
              <a:t>를 계산한 뒤</a:t>
            </a:r>
            <a:r>
              <a:rPr lang="en-US" altLang="ko-KR" b="0" i="0" dirty="0">
                <a:solidFill>
                  <a:srgbClr val="24292F"/>
                </a:solidFill>
                <a:effectLst/>
                <a:latin typeface="Noto Sans KR"/>
              </a:rPr>
              <a:t>, </a:t>
            </a:r>
            <a:r>
              <a:rPr lang="ko-KR" altLang="en-US" b="0" i="0" dirty="0" err="1">
                <a:solidFill>
                  <a:srgbClr val="24292F"/>
                </a:solidFill>
                <a:effectLst/>
                <a:latin typeface="Noto Sans KR"/>
              </a:rPr>
              <a:t>평균낸</a:t>
            </a:r>
            <a:r>
              <a:rPr lang="ko-KR" altLang="en-US" b="0" i="0" dirty="0">
                <a:solidFill>
                  <a:srgbClr val="24292F"/>
                </a:solidFill>
                <a:effectLst/>
                <a:latin typeface="Noto Sans KR"/>
              </a:rPr>
              <a:t> 것</a:t>
            </a:r>
            <a:endParaRPr lang="en-US" altLang="ko-KR" b="0" i="0" dirty="0">
              <a:solidFill>
                <a:srgbClr val="24292F"/>
              </a:solidFill>
              <a:effectLst/>
              <a:latin typeface="Noto Sans KR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0" i="0" dirty="0" err="1">
                <a:solidFill>
                  <a:srgbClr val="24292F"/>
                </a:solidFill>
                <a:effectLst/>
                <a:latin typeface="Noto Sans KR"/>
              </a:rPr>
              <a:t>mIoU</a:t>
            </a:r>
            <a:endParaRPr lang="en-US" altLang="ko-KR" b="0" i="0" dirty="0">
              <a:solidFill>
                <a:srgbClr val="24292F"/>
              </a:solidFill>
              <a:effectLst/>
              <a:latin typeface="Noto Sans KR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24292F"/>
                </a:solidFill>
                <a:effectLst/>
                <a:latin typeface="Noto Sans KR"/>
              </a:rPr>
              <a:t>Boundary F1 Score (BF): 2 * precision * recall / (recall + precision)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CEE742-430D-CA94-9D74-131C96EC1477}"/>
              </a:ext>
            </a:extLst>
          </p:cNvPr>
          <p:cNvSpPr txBox="1"/>
          <p:nvPr/>
        </p:nvSpPr>
        <p:spPr>
          <a:xfrm>
            <a:off x="1981200" y="1137138"/>
            <a:ext cx="60842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비교 </a:t>
            </a:r>
            <a:r>
              <a:rPr lang="en-US" altLang="ko-KR" b="1" dirty="0"/>
              <a:t>Architecture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FCN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/>
              <a:t>DeepLab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/>
              <a:t>DeconvNet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5E2461-7A13-F376-558F-29E1E5F932BF}"/>
              </a:ext>
            </a:extLst>
          </p:cNvPr>
          <p:cNvSpPr txBox="1"/>
          <p:nvPr/>
        </p:nvSpPr>
        <p:spPr>
          <a:xfrm>
            <a:off x="1981200" y="2766646"/>
            <a:ext cx="60842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사용 데이터</a:t>
            </a:r>
            <a:endParaRPr lang="en-US" altLang="ko-K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24292F"/>
                </a:solidFill>
                <a:effectLst/>
                <a:latin typeface="Noto Sans KR"/>
              </a:rPr>
              <a:t>Cam Vid dataset - road scene segmentation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24292F"/>
                </a:solidFill>
                <a:effectLst/>
                <a:latin typeface="Noto Sans KR"/>
              </a:rPr>
              <a:t>SUN RGB-D dataset - indoor scene segmentation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775883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1A7E48B-B5AD-2866-5637-2D5940624F82}"/>
              </a:ext>
            </a:extLst>
          </p:cNvPr>
          <p:cNvSpPr txBox="1"/>
          <p:nvPr/>
        </p:nvSpPr>
        <p:spPr>
          <a:xfrm>
            <a:off x="176212" y="145300"/>
            <a:ext cx="15855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Result</a:t>
            </a:r>
            <a:endParaRPr lang="ko-KR" altLang="en-US" sz="1200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A12AE7F-7B32-91DA-D781-B3DEFBF3E0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2137" y="1012680"/>
            <a:ext cx="5142708" cy="539984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7092D5E-A4ED-DF62-F8DA-383378D4E065}"/>
              </a:ext>
            </a:extLst>
          </p:cNvPr>
          <p:cNvSpPr txBox="1"/>
          <p:nvPr/>
        </p:nvSpPr>
        <p:spPr>
          <a:xfrm>
            <a:off x="380814" y="574433"/>
            <a:ext cx="18229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Cam Vid dataset</a:t>
            </a:r>
            <a:endParaRPr lang="ko-KR" altLang="en-US" sz="16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1DB196-9CFF-51AE-A5F4-51BBB5849320}"/>
              </a:ext>
            </a:extLst>
          </p:cNvPr>
          <p:cNvSpPr txBox="1"/>
          <p:nvPr/>
        </p:nvSpPr>
        <p:spPr>
          <a:xfrm>
            <a:off x="6617676" y="3807822"/>
            <a:ext cx="42437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SegNet, </a:t>
            </a:r>
            <a:r>
              <a:rPr lang="en-US" altLang="ko-KR" sz="1200" dirty="0" err="1"/>
              <a:t>DeconvNet</a:t>
            </a:r>
            <a:r>
              <a:rPr lang="ko-KR" altLang="en-US" sz="1200" dirty="0"/>
              <a:t>이 가장 좋은 성능을 보입니다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324D796-EADA-A8D9-CE80-CB9F3BDE66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7210" y="2053056"/>
            <a:ext cx="5441152" cy="1653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9055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1A7E48B-B5AD-2866-5637-2D5940624F82}"/>
              </a:ext>
            </a:extLst>
          </p:cNvPr>
          <p:cNvSpPr txBox="1"/>
          <p:nvPr/>
        </p:nvSpPr>
        <p:spPr>
          <a:xfrm>
            <a:off x="176212" y="145300"/>
            <a:ext cx="15855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Result</a:t>
            </a:r>
            <a:endParaRPr lang="ko-KR" altLang="en-US" sz="12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DCDDC7D-E059-6F03-36E2-595A0C2B41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8823" y="1209042"/>
            <a:ext cx="5706645" cy="50745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C9A74AF-BB6F-7526-900D-13E8CBCCF045}"/>
              </a:ext>
            </a:extLst>
          </p:cNvPr>
          <p:cNvSpPr txBox="1"/>
          <p:nvPr/>
        </p:nvSpPr>
        <p:spPr>
          <a:xfrm>
            <a:off x="380814" y="574433"/>
            <a:ext cx="24796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SUN RGB-D dataset</a:t>
            </a:r>
            <a:endParaRPr lang="ko-KR" altLang="en-US" sz="16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18A45B1-7380-1BC3-D971-92A0DCA828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5511" y="2923413"/>
            <a:ext cx="5516489" cy="75386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50C42B3-0306-78DD-DA56-507EA3E0F9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5468" y="1788905"/>
            <a:ext cx="5270998" cy="102314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849F2F2-CABD-9251-F094-50DD5F645CE2}"/>
              </a:ext>
            </a:extLst>
          </p:cNvPr>
          <p:cNvSpPr txBox="1"/>
          <p:nvPr/>
        </p:nvSpPr>
        <p:spPr>
          <a:xfrm>
            <a:off x="6805468" y="3788642"/>
            <a:ext cx="48416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SegNet</a:t>
            </a:r>
            <a:r>
              <a:rPr lang="ko-KR" altLang="en-US" sz="1200" dirty="0"/>
              <a:t>은 다른 모델들과 비교해서 </a:t>
            </a:r>
            <a:r>
              <a:rPr lang="en-US" altLang="ko-KR" sz="1200" dirty="0"/>
              <a:t>G, C, </a:t>
            </a:r>
            <a:r>
              <a:rPr lang="en-US" altLang="ko-KR" sz="1200" dirty="0" err="1"/>
              <a:t>mIou</a:t>
            </a:r>
            <a:r>
              <a:rPr lang="en-US" altLang="ko-KR" sz="1200" dirty="0"/>
              <a:t>, BF </a:t>
            </a:r>
            <a:r>
              <a:rPr lang="ko-KR" altLang="en-US" sz="1200" dirty="0"/>
              <a:t>모두에서 우수한 성능을 보입니다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0181985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4006B13-FBE4-07FE-A246-D57EE3C6BE11}"/>
              </a:ext>
            </a:extLst>
          </p:cNvPr>
          <p:cNvSpPr txBox="1"/>
          <p:nvPr/>
        </p:nvSpPr>
        <p:spPr>
          <a:xfrm>
            <a:off x="176212" y="145300"/>
            <a:ext cx="15855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/>
              <a:t>개발 이유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3B47338B-FC19-4D16-9F60-D53B34D44A0C}"/>
              </a:ext>
            </a:extLst>
          </p:cNvPr>
          <p:cNvSpPr txBox="1">
            <a:spLocks/>
          </p:cNvSpPr>
          <p:nvPr/>
        </p:nvSpPr>
        <p:spPr>
          <a:xfrm>
            <a:off x="1137138" y="1107830"/>
            <a:ext cx="2051538" cy="813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/>
              <a:t>SegNet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EB2289-05FE-95FC-4907-81F878D84FDD}"/>
              </a:ext>
            </a:extLst>
          </p:cNvPr>
          <p:cNvSpPr txBox="1"/>
          <p:nvPr/>
        </p:nvSpPr>
        <p:spPr>
          <a:xfrm>
            <a:off x="2244970" y="2283850"/>
            <a:ext cx="57677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연산량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Segmentation </a:t>
            </a:r>
            <a:r>
              <a:rPr lang="ko-KR" altLang="en-US" dirty="0"/>
              <a:t>성능</a:t>
            </a:r>
            <a:endParaRPr lang="en-US" altLang="ko-KR" dirty="0"/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B6E69692-EB74-F6ED-D72E-39121ED02B6F}"/>
              </a:ext>
            </a:extLst>
          </p:cNvPr>
          <p:cNvCxnSpPr>
            <a:cxnSpLocks/>
          </p:cNvCxnSpPr>
          <p:nvPr/>
        </p:nvCxnSpPr>
        <p:spPr>
          <a:xfrm>
            <a:off x="3423141" y="2342465"/>
            <a:ext cx="0" cy="2403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6DA3F0D7-1C93-ED6D-76A4-78A142A1A212}"/>
              </a:ext>
            </a:extLst>
          </p:cNvPr>
          <p:cNvCxnSpPr>
            <a:cxnSpLocks/>
          </p:cNvCxnSpPr>
          <p:nvPr/>
        </p:nvCxnSpPr>
        <p:spPr>
          <a:xfrm flipV="1">
            <a:off x="4689233" y="2647266"/>
            <a:ext cx="0" cy="2158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38187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C9881AE-DBFA-E7C5-09C7-2CD89DF835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986" y="1009877"/>
            <a:ext cx="8075961" cy="241912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0430DE2-0B5E-5DE7-E824-53A102C3BEA2}"/>
              </a:ext>
            </a:extLst>
          </p:cNvPr>
          <p:cNvSpPr txBox="1"/>
          <p:nvPr/>
        </p:nvSpPr>
        <p:spPr>
          <a:xfrm>
            <a:off x="1201615" y="4689230"/>
            <a:ext cx="7989277" cy="7117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Encoder :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VGG16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에서 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FC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제거하여 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Convolution layer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들만 가져온 것을 사용</a:t>
            </a:r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Decoder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Encoder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좌우대칭 시킨 모양으로 설계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4E2C41B-C744-85EF-178B-0A92CBF462B8}"/>
              </a:ext>
            </a:extLst>
          </p:cNvPr>
          <p:cNvSpPr/>
          <p:nvPr/>
        </p:nvSpPr>
        <p:spPr>
          <a:xfrm>
            <a:off x="2667000" y="1389185"/>
            <a:ext cx="2139462" cy="157089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9EB1A16-A7F1-704A-F497-B919F7B0F229}"/>
              </a:ext>
            </a:extLst>
          </p:cNvPr>
          <p:cNvSpPr/>
          <p:nvPr/>
        </p:nvSpPr>
        <p:spPr>
          <a:xfrm>
            <a:off x="4911968" y="1389185"/>
            <a:ext cx="2403231" cy="157089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486C6BB5-D811-A168-43CE-3827341875A4}"/>
              </a:ext>
            </a:extLst>
          </p:cNvPr>
          <p:cNvCxnSpPr>
            <a:cxnSpLocks/>
          </p:cNvCxnSpPr>
          <p:nvPr/>
        </p:nvCxnSpPr>
        <p:spPr>
          <a:xfrm>
            <a:off x="2168769" y="5064369"/>
            <a:ext cx="1916723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EEDC22D-B46D-3243-57C5-7F9BAC9B4865}"/>
              </a:ext>
            </a:extLst>
          </p:cNvPr>
          <p:cNvSpPr txBox="1"/>
          <p:nvPr/>
        </p:nvSpPr>
        <p:spPr>
          <a:xfrm>
            <a:off x="176212" y="145300"/>
            <a:ext cx="19925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SegNet - Architecture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1524678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4006B13-FBE4-07FE-A246-D57EE3C6BE11}"/>
              </a:ext>
            </a:extLst>
          </p:cNvPr>
          <p:cNvSpPr txBox="1"/>
          <p:nvPr/>
        </p:nvSpPr>
        <p:spPr>
          <a:xfrm>
            <a:off x="176212" y="145300"/>
            <a:ext cx="15855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/>
              <a:t>개발 이유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3B47338B-FC19-4D16-9F60-D53B34D44A0C}"/>
              </a:ext>
            </a:extLst>
          </p:cNvPr>
          <p:cNvSpPr txBox="1">
            <a:spLocks/>
          </p:cNvSpPr>
          <p:nvPr/>
        </p:nvSpPr>
        <p:spPr>
          <a:xfrm>
            <a:off x="1137138" y="1107830"/>
            <a:ext cx="2051538" cy="813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/>
              <a:t>VGG16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EB2289-05FE-95FC-4907-81F878D84FDD}"/>
              </a:ext>
            </a:extLst>
          </p:cNvPr>
          <p:cNvSpPr txBox="1"/>
          <p:nvPr/>
        </p:nvSpPr>
        <p:spPr>
          <a:xfrm>
            <a:off x="2244970" y="2283850"/>
            <a:ext cx="576775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신경망을 깊게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그러니 </a:t>
            </a:r>
            <a:r>
              <a:rPr lang="en-US" altLang="ko-KR" dirty="0"/>
              <a:t>CONV</a:t>
            </a:r>
            <a:r>
              <a:rPr lang="ko-KR" altLang="en-US" dirty="0"/>
              <a:t>에서 </a:t>
            </a:r>
            <a:r>
              <a:rPr lang="en-US" altLang="ko-KR" dirty="0"/>
              <a:t>Filter </a:t>
            </a:r>
            <a:r>
              <a:rPr lang="ko-KR" altLang="en-US" dirty="0"/>
              <a:t>사이즈는 </a:t>
            </a:r>
            <a:r>
              <a:rPr lang="en-US" altLang="ko-KR" dirty="0"/>
              <a:t>3x3</a:t>
            </a:r>
            <a:r>
              <a:rPr lang="ko-KR" altLang="en-US" dirty="0"/>
              <a:t>으로 고정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Filter</a:t>
            </a:r>
            <a:r>
              <a:rPr lang="ko-KR" altLang="en-US" dirty="0"/>
              <a:t> 사이즈가 </a:t>
            </a:r>
            <a:r>
              <a:rPr lang="en-US" altLang="ko-KR" dirty="0"/>
              <a:t>3x3 </a:t>
            </a:r>
            <a:r>
              <a:rPr lang="ko-KR" altLang="en-US" dirty="0"/>
              <a:t>이니 생기는 장점 업데이트 해줘야 하는 파라미터 수 줄어들었다</a:t>
            </a:r>
            <a:r>
              <a:rPr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여러 번 봐서 특징을 더 잘 기억한다</a:t>
            </a:r>
            <a:r>
              <a:rPr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그리고 </a:t>
            </a:r>
            <a:r>
              <a:rPr lang="en-US" altLang="ko-KR" dirty="0" err="1"/>
              <a:t>cnn</a:t>
            </a:r>
            <a:r>
              <a:rPr lang="ko-KR" altLang="en-US" dirty="0"/>
              <a:t>이 기본 구조여서 연산량 적다</a:t>
            </a:r>
            <a:r>
              <a:rPr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0895794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021899F-4F65-A94F-54DC-663FD3DDA3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186" y="1173046"/>
            <a:ext cx="5915322" cy="45119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9313590-2FF4-C538-1D56-828BEAD0307F}"/>
              </a:ext>
            </a:extLst>
          </p:cNvPr>
          <p:cNvSpPr txBox="1"/>
          <p:nvPr/>
        </p:nvSpPr>
        <p:spPr>
          <a:xfrm>
            <a:off x="176212" y="145300"/>
            <a:ext cx="19925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VGG16 - Architecture</a:t>
            </a:r>
            <a:endParaRPr lang="ko-KR" altLang="en-US" sz="1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B3654D-6948-BDC7-2BB4-D12A894E3038}"/>
              </a:ext>
            </a:extLst>
          </p:cNvPr>
          <p:cNvSpPr txBox="1"/>
          <p:nvPr/>
        </p:nvSpPr>
        <p:spPr>
          <a:xfrm>
            <a:off x="7262444" y="283799"/>
            <a:ext cx="4636477" cy="6586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ea typeface="나눔바른고딕" panose="020B0603020101020101" pitchFamily="50" charset="-127"/>
              </a:rPr>
              <a:t>Input</a:t>
            </a:r>
            <a:r>
              <a:rPr lang="ko-KR" altLang="en-US" sz="1600" dirty="0">
                <a:ea typeface="나눔바른고딕" panose="020B0603020101020101" pitchFamily="50" charset="-127"/>
              </a:rPr>
              <a:t> </a:t>
            </a:r>
            <a:r>
              <a:rPr lang="en-US" altLang="ko-KR" sz="1600" dirty="0">
                <a:ea typeface="나눔바른고딕" panose="020B0603020101020101" pitchFamily="50" charset="-127"/>
              </a:rPr>
              <a:t>Image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000" dirty="0">
                <a:ea typeface="나눔바른고딕" panose="020B0603020101020101" pitchFamily="50" charset="-127"/>
              </a:rPr>
              <a:t>224x224x3 </a:t>
            </a:r>
            <a:r>
              <a:rPr lang="ko-KR" altLang="en-US" sz="1000" dirty="0">
                <a:ea typeface="나눔바른고딕" panose="020B0603020101020101" pitchFamily="50" charset="-127"/>
              </a:rPr>
              <a:t>이미지 입력</a:t>
            </a:r>
            <a:endParaRPr lang="en-US" altLang="ko-KR" sz="1000" dirty="0">
              <a:ea typeface="나눔바른고딕" panose="020B060302010102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>
              <a:ea typeface="나눔바른고딕" panose="020B0603020101020101" pitchFamily="50" charset="-127"/>
            </a:endParaRPr>
          </a:p>
          <a:p>
            <a:r>
              <a:rPr lang="en-US" altLang="ko-KR" sz="1600" dirty="0">
                <a:ea typeface="나눔바른고딕" panose="020B0603020101020101" pitchFamily="50" charset="-127"/>
              </a:rPr>
              <a:t>Conv 1-1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000" dirty="0">
                <a:ea typeface="나눔바른고딕" panose="020B0603020101020101" pitchFamily="50" charset="-127"/>
              </a:rPr>
              <a:t>64</a:t>
            </a:r>
            <a:r>
              <a:rPr lang="ko-KR" altLang="en-US" sz="1000" dirty="0">
                <a:ea typeface="나눔바른고딕" panose="020B0603020101020101" pitchFamily="50" charset="-127"/>
              </a:rPr>
              <a:t>개의 </a:t>
            </a:r>
            <a:r>
              <a:rPr lang="en-US" altLang="ko-KR" sz="1000" dirty="0">
                <a:ea typeface="나눔바른고딕" panose="020B0603020101020101" pitchFamily="50" charset="-127"/>
              </a:rPr>
              <a:t>3x3x3 </a:t>
            </a:r>
            <a:r>
              <a:rPr lang="ko-KR" altLang="en-US" sz="1000" dirty="0">
                <a:ea typeface="나눔바른고딕" panose="020B0603020101020101" pitchFamily="50" charset="-127"/>
              </a:rPr>
              <a:t>필터로 입력 이미지를 </a:t>
            </a:r>
            <a:r>
              <a:rPr lang="en-US" altLang="ko-KR" sz="1000" dirty="0">
                <a:solidFill>
                  <a:schemeClr val="tx2">
                    <a:lumMod val="50000"/>
                    <a:lumOff val="50000"/>
                  </a:schemeClr>
                </a:solidFill>
                <a:ea typeface="나눔바른고딕" panose="020B0603020101020101" pitchFamily="50" charset="-127"/>
              </a:rPr>
              <a:t>convolution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000" dirty="0">
                <a:ea typeface="나눔바른고딕" panose="020B0603020101020101" pitchFamily="50" charset="-127"/>
              </a:rPr>
              <a:t>stride, zero padding = 1 -&gt; 224x224x64 feature</a:t>
            </a:r>
            <a:r>
              <a:rPr lang="ko-KR" altLang="en-US" sz="1000" dirty="0">
                <a:ea typeface="나눔바른고딕" panose="020B0603020101020101" pitchFamily="50" charset="-127"/>
              </a:rPr>
              <a:t> </a:t>
            </a:r>
            <a:r>
              <a:rPr lang="en-US" altLang="ko-KR" sz="1000" dirty="0">
                <a:ea typeface="나눔바른고딕" panose="020B0603020101020101" pitchFamily="50" charset="-127"/>
              </a:rPr>
              <a:t>map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000" dirty="0">
                <a:ea typeface="나눔바른고딕" panose="020B0603020101020101" pitchFamily="50" charset="-127"/>
              </a:rPr>
              <a:t>ReLU </a:t>
            </a:r>
            <a:r>
              <a:rPr lang="ko-KR" altLang="en-US" sz="1000" dirty="0">
                <a:ea typeface="나눔바른고딕" panose="020B0603020101020101" pitchFamily="50" charset="-127"/>
              </a:rPr>
              <a:t>활성화 함수  </a:t>
            </a:r>
            <a:endParaRPr lang="en-US" altLang="ko-KR" sz="1000" dirty="0">
              <a:ea typeface="나눔바른고딕" panose="020B0603020101020101" pitchFamily="50" charset="-127"/>
            </a:endParaRPr>
          </a:p>
          <a:p>
            <a:endParaRPr lang="en-US" altLang="ko-KR" dirty="0">
              <a:ea typeface="나눔바른고딕" panose="020B0603020101020101" pitchFamily="50" charset="-127"/>
            </a:endParaRPr>
          </a:p>
          <a:p>
            <a:r>
              <a:rPr lang="en-US" altLang="ko-KR" sz="1600" dirty="0">
                <a:ea typeface="나눔바른고딕" panose="020B0603020101020101" pitchFamily="50" charset="-127"/>
              </a:rPr>
              <a:t>Conv 1-2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000" dirty="0">
                <a:ea typeface="나눔바른고딕" panose="020B0603020101020101" pitchFamily="50" charset="-127"/>
              </a:rPr>
              <a:t>64</a:t>
            </a:r>
            <a:r>
              <a:rPr lang="ko-KR" altLang="en-US" sz="1000" dirty="0">
                <a:ea typeface="나눔바른고딕" panose="020B0603020101020101" pitchFamily="50" charset="-127"/>
              </a:rPr>
              <a:t>개의 </a:t>
            </a:r>
            <a:r>
              <a:rPr lang="en-US" altLang="ko-KR" sz="1000" dirty="0">
                <a:ea typeface="나눔바른고딕" panose="020B0603020101020101" pitchFamily="50" charset="-127"/>
              </a:rPr>
              <a:t>3x3x64 </a:t>
            </a:r>
            <a:r>
              <a:rPr lang="ko-KR" altLang="en-US" sz="1000" dirty="0">
                <a:ea typeface="나눔바른고딕" panose="020B0603020101020101" pitchFamily="50" charset="-127"/>
              </a:rPr>
              <a:t>필터로 </a:t>
            </a:r>
            <a:r>
              <a:rPr lang="en-US" altLang="ko-KR" sz="1000" dirty="0">
                <a:ea typeface="나눔바른고딕" panose="020B0603020101020101" pitchFamily="50" charset="-127"/>
              </a:rPr>
              <a:t>feature map</a:t>
            </a:r>
            <a:r>
              <a:rPr lang="ko-KR" altLang="en-US" sz="1000" dirty="0">
                <a:ea typeface="나눔바른고딕" panose="020B0603020101020101" pitchFamily="50" charset="-127"/>
              </a:rPr>
              <a:t>을 </a:t>
            </a:r>
            <a:r>
              <a:rPr lang="en-US" altLang="ko-KR" sz="1000" dirty="0">
                <a:solidFill>
                  <a:schemeClr val="tx2">
                    <a:lumMod val="50000"/>
                    <a:lumOff val="50000"/>
                  </a:schemeClr>
                </a:solidFill>
                <a:ea typeface="나눔바른고딕" panose="020B0603020101020101" pitchFamily="50" charset="-127"/>
              </a:rPr>
              <a:t>convolution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000" dirty="0">
                <a:ea typeface="나눔바른고딕" panose="020B0603020101020101" pitchFamily="50" charset="-127"/>
              </a:rPr>
              <a:t>Stride, zero padding = 1 -&gt; 224x224x64 feature map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000" dirty="0">
                <a:ea typeface="나눔바른고딕" panose="020B0603020101020101" pitchFamily="50" charset="-127"/>
              </a:rPr>
              <a:t>ReLU </a:t>
            </a:r>
            <a:r>
              <a:rPr lang="ko-KR" altLang="en-US" sz="1000" dirty="0">
                <a:ea typeface="나눔바른고딕" panose="020B0603020101020101" pitchFamily="50" charset="-127"/>
              </a:rPr>
              <a:t>활성화 함수</a:t>
            </a:r>
            <a:endParaRPr lang="en-US" altLang="ko-KR" sz="1000" dirty="0">
              <a:ea typeface="나눔바른고딕" panose="020B060302010102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000" dirty="0">
                <a:ea typeface="나눔바른고딕" panose="020B0603020101020101" pitchFamily="50" charset="-127"/>
              </a:rPr>
              <a:t>2x2 </a:t>
            </a:r>
            <a:r>
              <a:rPr lang="en-US" altLang="ko-KR" sz="1000" dirty="0">
                <a:solidFill>
                  <a:srgbClr val="FF0000"/>
                </a:solidFill>
                <a:ea typeface="나눔바른고딕" panose="020B0603020101020101" pitchFamily="50" charset="-127"/>
              </a:rPr>
              <a:t>max pooling</a:t>
            </a:r>
            <a:r>
              <a:rPr lang="ko-KR" altLang="en-US" sz="1000" dirty="0">
                <a:ea typeface="나눔바른고딕" panose="020B0603020101020101" pitchFamily="50" charset="-127"/>
              </a:rPr>
              <a:t>을 </a:t>
            </a:r>
            <a:r>
              <a:rPr lang="en-US" altLang="ko-KR" sz="1000" dirty="0">
                <a:ea typeface="나눔바른고딕" panose="020B0603020101020101" pitchFamily="50" charset="-127"/>
              </a:rPr>
              <a:t>stride=2</a:t>
            </a:r>
            <a:r>
              <a:rPr lang="ko-KR" altLang="en-US" sz="1000" dirty="0">
                <a:ea typeface="나눔바른고딕" panose="020B0603020101020101" pitchFamily="50" charset="-127"/>
              </a:rPr>
              <a:t> </a:t>
            </a:r>
            <a:r>
              <a:rPr lang="en-US" altLang="ko-KR" sz="1000" dirty="0">
                <a:ea typeface="나눔바른고딕" panose="020B0603020101020101" pitchFamily="50" charset="-127"/>
              </a:rPr>
              <a:t>-&gt;</a:t>
            </a:r>
            <a:r>
              <a:rPr lang="ko-KR" altLang="en-US" sz="1000" dirty="0">
                <a:ea typeface="나눔바른고딕" panose="020B0603020101020101" pitchFamily="50" charset="-127"/>
              </a:rPr>
              <a:t> </a:t>
            </a:r>
            <a:r>
              <a:rPr lang="en-US" altLang="ko-KR" sz="1000" dirty="0">
                <a:ea typeface="나눔바른고딕" panose="020B0603020101020101" pitchFamily="50" charset="-127"/>
              </a:rPr>
              <a:t>112x112x64 feature map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200" dirty="0">
              <a:ea typeface="나눔바른고딕" panose="020B0603020101020101" pitchFamily="50" charset="-127"/>
            </a:endParaRPr>
          </a:p>
          <a:p>
            <a:r>
              <a:rPr lang="en-US" altLang="ko-KR" sz="1600" dirty="0">
                <a:ea typeface="나눔바른고딕" panose="020B0603020101020101" pitchFamily="50" charset="-127"/>
              </a:rPr>
              <a:t>Conv 2-1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>
                <a:ea typeface="나눔바른고딕" panose="020B0603020101020101" pitchFamily="50" charset="-127"/>
              </a:rPr>
              <a:t>128</a:t>
            </a:r>
            <a:r>
              <a:rPr lang="ko-KR" altLang="en-US" sz="1000" dirty="0">
                <a:ea typeface="나눔바른고딕" panose="020B0603020101020101" pitchFamily="50" charset="-127"/>
              </a:rPr>
              <a:t>개의 </a:t>
            </a:r>
            <a:r>
              <a:rPr lang="en-US" altLang="ko-KR" sz="1000" dirty="0">
                <a:ea typeface="나눔바른고딕" panose="020B0603020101020101" pitchFamily="50" charset="-127"/>
              </a:rPr>
              <a:t>3x3x64 </a:t>
            </a:r>
            <a:r>
              <a:rPr lang="ko-KR" altLang="en-US" sz="1000" dirty="0">
                <a:ea typeface="나눔바른고딕" panose="020B0603020101020101" pitchFamily="50" charset="-127"/>
              </a:rPr>
              <a:t>필터로 </a:t>
            </a:r>
            <a:r>
              <a:rPr lang="en-US" altLang="ko-KR" sz="1000" dirty="0">
                <a:ea typeface="나눔바른고딕" panose="020B0603020101020101" pitchFamily="50" charset="-127"/>
              </a:rPr>
              <a:t>feature map</a:t>
            </a:r>
            <a:r>
              <a:rPr lang="ko-KR" altLang="en-US" sz="1000" dirty="0">
                <a:ea typeface="나눔바른고딕" panose="020B0603020101020101" pitchFamily="50" charset="-127"/>
              </a:rPr>
              <a:t>을 </a:t>
            </a:r>
            <a:r>
              <a:rPr lang="en-US" altLang="ko-KR" sz="1000" dirty="0">
                <a:ea typeface="나눔바른고딕" panose="020B0603020101020101" pitchFamily="50" charset="-127"/>
              </a:rPr>
              <a:t>convolution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>
                <a:ea typeface="나눔바른고딕" panose="020B0603020101020101" pitchFamily="50" charset="-127"/>
              </a:rPr>
              <a:t>Stride, zero padding = 1 -&gt; 112x112x128 feature</a:t>
            </a:r>
            <a:r>
              <a:rPr lang="ko-KR" altLang="en-US" sz="1000" dirty="0">
                <a:ea typeface="나눔바른고딕" panose="020B0603020101020101" pitchFamily="50" charset="-127"/>
              </a:rPr>
              <a:t> </a:t>
            </a:r>
            <a:r>
              <a:rPr lang="en-US" altLang="ko-KR" sz="1000" dirty="0">
                <a:ea typeface="나눔바른고딕" panose="020B0603020101020101" pitchFamily="50" charset="-127"/>
              </a:rPr>
              <a:t>map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>
                <a:ea typeface="나눔바른고딕" panose="020B0603020101020101" pitchFamily="50" charset="-127"/>
              </a:rPr>
              <a:t>ReLU </a:t>
            </a:r>
            <a:r>
              <a:rPr lang="ko-KR" altLang="en-US" sz="1000" dirty="0">
                <a:ea typeface="나눔바른고딕" panose="020B0603020101020101" pitchFamily="50" charset="-127"/>
              </a:rPr>
              <a:t>활성화 함수</a:t>
            </a:r>
            <a:endParaRPr lang="en-US" altLang="ko-KR" sz="1000" dirty="0">
              <a:ea typeface="나눔바른고딕" panose="020B0603020101020101" pitchFamily="50" charset="-127"/>
            </a:endParaRPr>
          </a:p>
          <a:p>
            <a:endParaRPr lang="en-US" altLang="ko-KR" sz="1200" dirty="0">
              <a:ea typeface="나눔바른고딕" panose="020B0603020101020101" pitchFamily="50" charset="-127"/>
            </a:endParaRPr>
          </a:p>
          <a:p>
            <a:pPr>
              <a:lnSpc>
                <a:spcPct val="50000"/>
              </a:lnSpc>
            </a:pPr>
            <a:r>
              <a:rPr lang="en-US" altLang="ko-KR" sz="1200" dirty="0">
                <a:ea typeface="나눔바른고딕" panose="020B0603020101020101" pitchFamily="50" charset="-127"/>
              </a:rPr>
              <a:t>                                    </a:t>
            </a:r>
            <a:r>
              <a:rPr lang="en-US" altLang="ko-KR" sz="1600" dirty="0">
                <a:ea typeface="나눔바른고딕" panose="020B0603020101020101" pitchFamily="50" charset="-127"/>
              </a:rPr>
              <a:t>.</a:t>
            </a:r>
          </a:p>
          <a:p>
            <a:pPr>
              <a:lnSpc>
                <a:spcPct val="50000"/>
              </a:lnSpc>
            </a:pPr>
            <a:r>
              <a:rPr lang="en-US" altLang="ko-KR" sz="1200" dirty="0">
                <a:ea typeface="나눔바른고딕" panose="020B0603020101020101" pitchFamily="50" charset="-127"/>
              </a:rPr>
              <a:t>                                    </a:t>
            </a:r>
            <a:r>
              <a:rPr lang="en-US" altLang="ko-KR" sz="1600" dirty="0">
                <a:ea typeface="나눔바른고딕" panose="020B0603020101020101" pitchFamily="50" charset="-127"/>
              </a:rPr>
              <a:t>.</a:t>
            </a:r>
          </a:p>
          <a:p>
            <a:pPr>
              <a:lnSpc>
                <a:spcPct val="50000"/>
              </a:lnSpc>
            </a:pPr>
            <a:r>
              <a:rPr lang="en-US" altLang="ko-KR" sz="1200" dirty="0">
                <a:ea typeface="나눔바른고딕" panose="020B0603020101020101" pitchFamily="50" charset="-127"/>
              </a:rPr>
              <a:t>                                    </a:t>
            </a:r>
            <a:r>
              <a:rPr lang="en-US" altLang="ko-KR" sz="1600" dirty="0">
                <a:ea typeface="나눔바른고딕" panose="020B0603020101020101" pitchFamily="50" charset="-127"/>
              </a:rPr>
              <a:t>.</a:t>
            </a:r>
          </a:p>
          <a:p>
            <a:r>
              <a:rPr lang="en-US" altLang="ko-KR" sz="1600" dirty="0">
                <a:ea typeface="나눔바른고딕" panose="020B0603020101020101" pitchFamily="50" charset="-127"/>
              </a:rPr>
              <a:t>Fc1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>
                <a:ea typeface="나눔바른고딕" panose="020B0603020101020101" pitchFamily="50" charset="-127"/>
              </a:rPr>
              <a:t>7x7x512</a:t>
            </a:r>
            <a:r>
              <a:rPr lang="ko-KR" altLang="en-US" sz="1000" dirty="0">
                <a:ea typeface="나눔바른고딕" panose="020B0603020101020101" pitchFamily="50" charset="-127"/>
              </a:rPr>
              <a:t>의 </a:t>
            </a:r>
            <a:r>
              <a:rPr lang="en-US" altLang="ko-KR" sz="1000" dirty="0">
                <a:ea typeface="나눔바른고딕" panose="020B0603020101020101" pitchFamily="50" charset="-127"/>
              </a:rPr>
              <a:t>feature map</a:t>
            </a:r>
            <a:r>
              <a:rPr lang="ko-KR" altLang="en-US" sz="1000" dirty="0">
                <a:ea typeface="나눔바른고딕" panose="020B0603020101020101" pitchFamily="50" charset="-127"/>
              </a:rPr>
              <a:t>을 </a:t>
            </a:r>
            <a:r>
              <a:rPr lang="en-US" altLang="ko-KR" sz="1000" dirty="0">
                <a:ea typeface="나눔바른고딕" panose="020B0603020101020101" pitchFamily="50" charset="-127"/>
              </a:rPr>
              <a:t>flatten </a:t>
            </a:r>
            <a:r>
              <a:rPr lang="ko-KR" altLang="en-US" sz="1000" dirty="0">
                <a:ea typeface="나눔바른고딕" panose="020B0603020101020101" pitchFamily="50" charset="-127"/>
              </a:rPr>
              <a:t>하여 </a:t>
            </a:r>
            <a:r>
              <a:rPr lang="en-US" altLang="ko-KR" sz="1000" dirty="0">
                <a:ea typeface="나눔바른고딕" panose="020B0603020101020101" pitchFamily="50" charset="-127"/>
              </a:rPr>
              <a:t>25,088</a:t>
            </a:r>
            <a:r>
              <a:rPr lang="ko-KR" altLang="en-US" sz="1000" dirty="0">
                <a:ea typeface="나눔바른고딕" panose="020B0603020101020101" pitchFamily="50" charset="-127"/>
              </a:rPr>
              <a:t>개의 뉴런 생성</a:t>
            </a:r>
            <a:endParaRPr lang="en-US" altLang="ko-KR" sz="1000" dirty="0">
              <a:ea typeface="나눔바른고딕" panose="020B060302010102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>
                <a:ea typeface="나눔바른고딕" panose="020B0603020101020101" pitchFamily="50" charset="-127"/>
              </a:rPr>
              <a:t>Fc1 </a:t>
            </a:r>
            <a:r>
              <a:rPr lang="ko-KR" altLang="en-US" sz="1000" dirty="0">
                <a:ea typeface="나눔바른고딕" panose="020B0603020101020101" pitchFamily="50" charset="-127"/>
              </a:rPr>
              <a:t>층의 </a:t>
            </a:r>
            <a:r>
              <a:rPr lang="en-US" altLang="ko-KR" sz="1000" dirty="0">
                <a:ea typeface="나눔바른고딕" panose="020B0603020101020101" pitchFamily="50" charset="-127"/>
              </a:rPr>
              <a:t>4,096</a:t>
            </a:r>
            <a:r>
              <a:rPr lang="ko-KR" altLang="en-US" sz="1000" dirty="0">
                <a:ea typeface="나눔바른고딕" panose="020B0603020101020101" pitchFamily="50" charset="-127"/>
              </a:rPr>
              <a:t>개의 뉴런과 </a:t>
            </a:r>
            <a:r>
              <a:rPr lang="en-US" altLang="ko-KR" sz="1000" dirty="0">
                <a:solidFill>
                  <a:schemeClr val="accent6">
                    <a:lumMod val="60000"/>
                    <a:lumOff val="40000"/>
                  </a:schemeClr>
                </a:solidFill>
                <a:ea typeface="나눔바른고딕" panose="020B0603020101020101" pitchFamily="50" charset="-127"/>
              </a:rPr>
              <a:t>fully connected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200" dirty="0">
              <a:ea typeface="나눔바른고딕" panose="020B0603020101020101" pitchFamily="50" charset="-127"/>
            </a:endParaRPr>
          </a:p>
          <a:p>
            <a:r>
              <a:rPr lang="en-US" altLang="ko-KR" sz="1600" dirty="0">
                <a:ea typeface="나눔바른고딕" panose="020B0603020101020101" pitchFamily="50" charset="-127"/>
              </a:rPr>
              <a:t>Fc2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>
                <a:ea typeface="나눔바른고딕" panose="020B0603020101020101" pitchFamily="50" charset="-127"/>
              </a:rPr>
              <a:t>Fc1</a:t>
            </a:r>
            <a:r>
              <a:rPr lang="ko-KR" altLang="en-US" sz="1000" dirty="0">
                <a:ea typeface="나눔바른고딕" panose="020B0603020101020101" pitchFamily="50" charset="-127"/>
              </a:rPr>
              <a:t>층의 </a:t>
            </a:r>
            <a:r>
              <a:rPr lang="en-US" altLang="ko-KR" sz="1000" dirty="0">
                <a:ea typeface="나눔바른고딕" panose="020B0603020101020101" pitchFamily="50" charset="-127"/>
              </a:rPr>
              <a:t>4,096</a:t>
            </a:r>
            <a:r>
              <a:rPr lang="ko-KR" altLang="en-US" sz="1000" dirty="0">
                <a:ea typeface="나눔바른고딕" panose="020B0603020101020101" pitchFamily="50" charset="-127"/>
              </a:rPr>
              <a:t>개의 뉴런과 </a:t>
            </a:r>
            <a:r>
              <a:rPr lang="en-US" altLang="ko-KR" sz="1000" dirty="0">
                <a:ea typeface="나눔바른고딕" panose="020B0603020101020101" pitchFamily="50" charset="-127"/>
              </a:rPr>
              <a:t>4,096</a:t>
            </a:r>
            <a:r>
              <a:rPr lang="ko-KR" altLang="en-US" sz="1000" dirty="0">
                <a:ea typeface="나눔바른고딕" panose="020B0603020101020101" pitchFamily="50" charset="-127"/>
              </a:rPr>
              <a:t>개의 뉴런으로 </a:t>
            </a:r>
            <a:r>
              <a:rPr lang="en-US" altLang="ko-KR" sz="1000" dirty="0">
                <a:solidFill>
                  <a:schemeClr val="accent6">
                    <a:lumMod val="60000"/>
                    <a:lumOff val="40000"/>
                  </a:schemeClr>
                </a:solidFill>
                <a:ea typeface="나눔바른고딕" panose="020B0603020101020101" pitchFamily="50" charset="-127"/>
              </a:rPr>
              <a:t>fully connected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200" dirty="0">
              <a:ea typeface="나눔바른고딕" panose="020B0603020101020101" pitchFamily="50" charset="-127"/>
            </a:endParaRPr>
          </a:p>
          <a:p>
            <a:r>
              <a:rPr lang="en-US" altLang="ko-KR" sz="1600" dirty="0">
                <a:ea typeface="나눔바른고딕" panose="020B0603020101020101" pitchFamily="50" charset="-127"/>
              </a:rPr>
              <a:t>Fc3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>
                <a:ea typeface="나눔바른고딕" panose="020B0603020101020101" pitchFamily="50" charset="-127"/>
              </a:rPr>
              <a:t>Fc2</a:t>
            </a:r>
            <a:r>
              <a:rPr lang="ko-KR" altLang="en-US" sz="1000" dirty="0">
                <a:ea typeface="나눔바른고딕" panose="020B0603020101020101" pitchFamily="50" charset="-127"/>
              </a:rPr>
              <a:t>층의 </a:t>
            </a:r>
            <a:r>
              <a:rPr lang="en-US" altLang="ko-KR" sz="1000" dirty="0">
                <a:ea typeface="나눔바른고딕" panose="020B0603020101020101" pitchFamily="50" charset="-127"/>
              </a:rPr>
              <a:t>4,096</a:t>
            </a:r>
            <a:r>
              <a:rPr lang="ko-KR" altLang="en-US" sz="1000" dirty="0">
                <a:ea typeface="나눔바른고딕" panose="020B0603020101020101" pitchFamily="50" charset="-127"/>
              </a:rPr>
              <a:t>개의 뉴런과 </a:t>
            </a:r>
            <a:r>
              <a:rPr lang="en-US" altLang="ko-KR" sz="1000" dirty="0">
                <a:ea typeface="나눔바른고딕" panose="020B0603020101020101" pitchFamily="50" charset="-127"/>
              </a:rPr>
              <a:t>fc3</a:t>
            </a:r>
            <a:r>
              <a:rPr lang="ko-KR" altLang="en-US" sz="1000" dirty="0">
                <a:ea typeface="나눔바른고딕" panose="020B0603020101020101" pitchFamily="50" charset="-127"/>
              </a:rPr>
              <a:t>의 </a:t>
            </a:r>
            <a:r>
              <a:rPr lang="en-US" altLang="ko-KR" sz="1000" dirty="0">
                <a:ea typeface="나눔바른고딕" panose="020B0603020101020101" pitchFamily="50" charset="-127"/>
              </a:rPr>
              <a:t>1,000</a:t>
            </a:r>
            <a:r>
              <a:rPr lang="ko-KR" altLang="en-US" sz="1000" dirty="0">
                <a:ea typeface="나눔바른고딕" panose="020B0603020101020101" pitchFamily="50" charset="-127"/>
              </a:rPr>
              <a:t>개의 뉴런과 </a:t>
            </a:r>
            <a:r>
              <a:rPr lang="en-US" altLang="ko-KR" sz="1000" dirty="0">
                <a:solidFill>
                  <a:schemeClr val="accent6">
                    <a:lumMod val="60000"/>
                    <a:lumOff val="40000"/>
                  </a:schemeClr>
                </a:solidFill>
                <a:ea typeface="나눔바른고딕" panose="020B0603020101020101" pitchFamily="50" charset="-127"/>
              </a:rPr>
              <a:t>fully connected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ea typeface="나눔바른고딕" panose="020B0603020101020101" pitchFamily="50" charset="-127"/>
              </a:rPr>
              <a:t>출력값들은 </a:t>
            </a:r>
            <a:r>
              <a:rPr lang="en-US" altLang="ko-KR" sz="1000" dirty="0">
                <a:ea typeface="나눔바른고딕" panose="020B0603020101020101" pitchFamily="50" charset="-127"/>
              </a:rPr>
              <a:t>softmax </a:t>
            </a:r>
            <a:r>
              <a:rPr lang="ko-KR" altLang="en-US" sz="1000" dirty="0">
                <a:ea typeface="나눔바른고딕" panose="020B0603020101020101" pitchFamily="50" charset="-127"/>
              </a:rPr>
              <a:t>함수로 활성화</a:t>
            </a:r>
            <a:endParaRPr lang="en-US" altLang="ko-KR" sz="1000" dirty="0">
              <a:ea typeface="나눔바른고딕" panose="020B060302010102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ea typeface="나눔바른고딕" panose="020B0603020101020101" pitchFamily="50" charset="-127"/>
              </a:rPr>
              <a:t>마지막 뉴런의 수는 클래스의 개수를 의미</a:t>
            </a:r>
            <a:endParaRPr lang="en-US" altLang="ko-KR" sz="1000" dirty="0">
              <a:ea typeface="나눔바른고딕" panose="020B060302010102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200" dirty="0">
              <a:ea typeface="나눔바른고딕" panose="020B0603020101020101" pitchFamily="50" charset="-127"/>
            </a:endParaRPr>
          </a:p>
          <a:p>
            <a:endParaRPr lang="en-US" altLang="ko-KR" sz="1200" dirty="0">
              <a:ea typeface="나눔바른고딕" panose="020B060302010102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C2EEF9B-B1AF-9090-383C-7C537E04378D}"/>
              </a:ext>
            </a:extLst>
          </p:cNvPr>
          <p:cNvSpPr/>
          <p:nvPr/>
        </p:nvSpPr>
        <p:spPr>
          <a:xfrm>
            <a:off x="1500554" y="5684954"/>
            <a:ext cx="2819400" cy="352431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7D193D8-1447-828F-7FDC-56E17ABAC347}"/>
              </a:ext>
            </a:extLst>
          </p:cNvPr>
          <p:cNvSpPr/>
          <p:nvPr/>
        </p:nvSpPr>
        <p:spPr>
          <a:xfrm>
            <a:off x="4554416" y="5684954"/>
            <a:ext cx="1096108" cy="352431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39B0C05-3430-5BA2-8FE0-D43A283282EB}"/>
              </a:ext>
            </a:extLst>
          </p:cNvPr>
          <p:cNvSpPr txBox="1"/>
          <p:nvPr/>
        </p:nvSpPr>
        <p:spPr>
          <a:xfrm>
            <a:off x="2139459" y="5694063"/>
            <a:ext cx="246770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/>
              <a:t>Feature extraction</a:t>
            </a:r>
            <a:endParaRPr lang="ko-KR" altLang="en-US" sz="13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4D3CF93-D0F7-036D-3E83-B9319D4CF168}"/>
              </a:ext>
            </a:extLst>
          </p:cNvPr>
          <p:cNvSpPr txBox="1"/>
          <p:nvPr/>
        </p:nvSpPr>
        <p:spPr>
          <a:xfrm>
            <a:off x="4530971" y="5699925"/>
            <a:ext cx="125436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/>
              <a:t>Classification</a:t>
            </a:r>
            <a:endParaRPr lang="ko-KR" altLang="en-US" sz="1300" dirty="0"/>
          </a:p>
        </p:txBody>
      </p:sp>
    </p:spTree>
    <p:extLst>
      <p:ext uri="{BB962C8B-B14F-4D97-AF65-F5344CB8AC3E}">
        <p14:creationId xmlns:p14="http://schemas.microsoft.com/office/powerpoint/2010/main" val="36763638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4006B13-FBE4-07FE-A246-D57EE3C6BE11}"/>
              </a:ext>
            </a:extLst>
          </p:cNvPr>
          <p:cNvSpPr txBox="1"/>
          <p:nvPr/>
        </p:nvSpPr>
        <p:spPr>
          <a:xfrm>
            <a:off x="176212" y="145300"/>
            <a:ext cx="15855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SegNet</a:t>
            </a:r>
            <a:r>
              <a:rPr lang="ko-KR" altLang="en-US" sz="1200" b="1" dirty="0"/>
              <a:t>의 장점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3B47338B-FC19-4D16-9F60-D53B34D44A0C}"/>
              </a:ext>
            </a:extLst>
          </p:cNvPr>
          <p:cNvSpPr txBox="1">
            <a:spLocks/>
          </p:cNvSpPr>
          <p:nvPr/>
        </p:nvSpPr>
        <p:spPr>
          <a:xfrm>
            <a:off x="1137138" y="1107830"/>
            <a:ext cx="2051538" cy="813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/>
              <a:t>SegNet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EB2289-05FE-95FC-4907-81F878D84FDD}"/>
              </a:ext>
            </a:extLst>
          </p:cNvPr>
          <p:cNvSpPr txBox="1"/>
          <p:nvPr/>
        </p:nvSpPr>
        <p:spPr>
          <a:xfrm>
            <a:off x="2198077" y="2180492"/>
            <a:ext cx="57677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연산량</a:t>
            </a: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/>
              <a:t>VGG16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ko-KR" dirty="0"/>
              <a:t>CNN </a:t>
            </a:r>
            <a:r>
              <a:rPr lang="en-US" altLang="ko-KR" sz="1200" dirty="0"/>
              <a:t>:</a:t>
            </a:r>
            <a:r>
              <a:rPr lang="en-US" altLang="ko-KR" dirty="0"/>
              <a:t> </a:t>
            </a:r>
            <a:r>
              <a:rPr lang="en-US" altLang="ko-KR" sz="1200" dirty="0"/>
              <a:t>parameter sharing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ko-KR" dirty="0"/>
              <a:t>Fc </a:t>
            </a:r>
            <a:r>
              <a:rPr lang="ko-KR" altLang="en-US" dirty="0"/>
              <a:t>제거 </a:t>
            </a:r>
            <a:r>
              <a:rPr lang="en-US" altLang="ko-KR" sz="1200" dirty="0"/>
              <a:t>:</a:t>
            </a:r>
            <a:r>
              <a:rPr lang="en-US" altLang="ko-KR" dirty="0"/>
              <a:t> </a:t>
            </a:r>
            <a:r>
              <a:rPr lang="en-US" altLang="ko-KR" sz="1200" dirty="0"/>
              <a:t>Encoder</a:t>
            </a:r>
            <a:r>
              <a:rPr lang="ko-KR" altLang="en-US" sz="1200" dirty="0"/>
              <a:t>에서 </a:t>
            </a:r>
            <a:r>
              <a:rPr lang="en-US" altLang="ko-KR" sz="1200" dirty="0"/>
              <a:t>classification </a:t>
            </a:r>
            <a:r>
              <a:rPr lang="ko-KR" altLang="en-US" sz="1200" dirty="0"/>
              <a:t>필요 </a:t>
            </a:r>
            <a:r>
              <a:rPr lang="en-US" altLang="ko-KR" sz="1200" dirty="0"/>
              <a:t>x</a:t>
            </a: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B6E69692-EB74-F6ED-D72E-39121ED02B6F}"/>
              </a:ext>
            </a:extLst>
          </p:cNvPr>
          <p:cNvCxnSpPr>
            <a:cxnSpLocks/>
          </p:cNvCxnSpPr>
          <p:nvPr/>
        </p:nvCxnSpPr>
        <p:spPr>
          <a:xfrm>
            <a:off x="3376248" y="2239107"/>
            <a:ext cx="0" cy="2403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77601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09D2138A-7BB4-B628-1358-C787634237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960" y="1490344"/>
            <a:ext cx="4135069" cy="3103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DB7F149-AFF9-5555-B1AC-88B8B7F438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9707" y="1490345"/>
            <a:ext cx="4135069" cy="3103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6E78BFA-E806-06F2-A2FE-79E66A937472}"/>
              </a:ext>
            </a:extLst>
          </p:cNvPr>
          <p:cNvSpPr txBox="1"/>
          <p:nvPr/>
        </p:nvSpPr>
        <p:spPr>
          <a:xfrm>
            <a:off x="176212" y="145300"/>
            <a:ext cx="19925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VGG16 - Filter</a:t>
            </a:r>
            <a:endParaRPr lang="ko-KR" altLang="en-US" sz="12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18E3F0-B899-FE9E-E1FA-422F66F786EF}"/>
              </a:ext>
            </a:extLst>
          </p:cNvPr>
          <p:cNvSpPr txBox="1"/>
          <p:nvPr/>
        </p:nvSpPr>
        <p:spPr>
          <a:xfrm>
            <a:off x="1017224" y="1151790"/>
            <a:ext cx="18229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기존 모델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CFE4E4-E884-1B51-F202-BCA70EEC87D1}"/>
              </a:ext>
            </a:extLst>
          </p:cNvPr>
          <p:cNvSpPr txBox="1"/>
          <p:nvPr/>
        </p:nvSpPr>
        <p:spPr>
          <a:xfrm>
            <a:off x="7104188" y="1154718"/>
            <a:ext cx="18229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VGG 16 </a:t>
            </a:r>
            <a:r>
              <a:rPr lang="ko-KR" altLang="en-US" sz="1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모델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72B46AF8-F445-74DD-7AEF-75E23CA9AF9B}"/>
              </a:ext>
            </a:extLst>
          </p:cNvPr>
          <p:cNvCxnSpPr/>
          <p:nvPr/>
        </p:nvCxnSpPr>
        <p:spPr>
          <a:xfrm>
            <a:off x="908721" y="5339861"/>
            <a:ext cx="25790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0B33BAF-046B-2D04-F95C-2E8E39C5118B}"/>
              </a:ext>
            </a:extLst>
          </p:cNvPr>
          <p:cNvCxnSpPr/>
          <p:nvPr/>
        </p:nvCxnSpPr>
        <p:spPr>
          <a:xfrm>
            <a:off x="7151076" y="5320633"/>
            <a:ext cx="25790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DAFE0F6-00BB-BA83-8FBF-3BA46EDCF2A9}"/>
              </a:ext>
            </a:extLst>
          </p:cNvPr>
          <p:cNvSpPr txBox="1"/>
          <p:nvPr/>
        </p:nvSpPr>
        <p:spPr>
          <a:xfrm>
            <a:off x="1219201" y="5201360"/>
            <a:ext cx="39741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(7x7 filter) x convolution </a:t>
            </a:r>
            <a:r>
              <a:rPr lang="ko-KR" altLang="en-US" sz="1200" dirty="0"/>
              <a:t>연산 </a:t>
            </a:r>
            <a:r>
              <a:rPr lang="en-US" altLang="ko-KR" sz="1200" dirty="0"/>
              <a:t>1</a:t>
            </a:r>
            <a:r>
              <a:rPr lang="ko-KR" altLang="en-US" sz="1200" dirty="0"/>
              <a:t>회</a:t>
            </a:r>
            <a:r>
              <a:rPr lang="en-US" altLang="ko-KR" sz="1200" dirty="0"/>
              <a:t> = 49</a:t>
            </a:r>
            <a:r>
              <a:rPr lang="ko-KR" altLang="en-US" sz="1200" dirty="0"/>
              <a:t>개의 </a:t>
            </a:r>
            <a:r>
              <a:rPr lang="en-US" altLang="ko-KR" sz="1200" dirty="0"/>
              <a:t>Parameter</a:t>
            </a:r>
            <a:endParaRPr lang="ko-KR" altLang="en-US" sz="1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729D830-4502-562B-212F-8AB0D9554984}"/>
              </a:ext>
            </a:extLst>
          </p:cNvPr>
          <p:cNvSpPr txBox="1"/>
          <p:nvPr/>
        </p:nvSpPr>
        <p:spPr>
          <a:xfrm>
            <a:off x="7450015" y="5201360"/>
            <a:ext cx="39741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(3x3 filter) x convolution </a:t>
            </a:r>
            <a:r>
              <a:rPr lang="ko-KR" altLang="en-US" sz="1200" dirty="0"/>
              <a:t>연산 </a:t>
            </a:r>
            <a:r>
              <a:rPr lang="en-US" altLang="ko-KR" sz="1200" dirty="0"/>
              <a:t>3</a:t>
            </a:r>
            <a:r>
              <a:rPr lang="ko-KR" altLang="en-US" sz="1200" dirty="0"/>
              <a:t>회</a:t>
            </a:r>
            <a:r>
              <a:rPr lang="en-US" altLang="ko-KR" sz="1200" dirty="0"/>
              <a:t> = 27</a:t>
            </a:r>
            <a:r>
              <a:rPr lang="ko-KR" altLang="en-US" sz="1200" dirty="0"/>
              <a:t>개의 </a:t>
            </a:r>
            <a:r>
              <a:rPr lang="en-US" altLang="ko-KR" sz="1200" dirty="0"/>
              <a:t>Parameter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7652679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3B47338B-FC19-4D16-9F60-D53B34D44A0C}"/>
              </a:ext>
            </a:extLst>
          </p:cNvPr>
          <p:cNvSpPr txBox="1">
            <a:spLocks/>
          </p:cNvSpPr>
          <p:nvPr/>
        </p:nvSpPr>
        <p:spPr>
          <a:xfrm>
            <a:off x="1137138" y="1107830"/>
            <a:ext cx="2051538" cy="813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/>
              <a:t>SegNet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EB2289-05FE-95FC-4907-81F878D84FDD}"/>
              </a:ext>
            </a:extLst>
          </p:cNvPr>
          <p:cNvSpPr txBox="1"/>
          <p:nvPr/>
        </p:nvSpPr>
        <p:spPr>
          <a:xfrm>
            <a:off x="2198077" y="2180492"/>
            <a:ext cx="576775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연산량</a:t>
            </a: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/>
              <a:t>VGG16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ko-KR" dirty="0"/>
              <a:t>CNN </a:t>
            </a:r>
            <a:r>
              <a:rPr lang="en-US" altLang="ko-KR" sz="1200" dirty="0"/>
              <a:t>:</a:t>
            </a:r>
            <a:r>
              <a:rPr lang="en-US" altLang="ko-KR" dirty="0"/>
              <a:t> </a:t>
            </a:r>
            <a:r>
              <a:rPr lang="en-US" altLang="ko-KR" sz="1200" dirty="0"/>
              <a:t>parameter sharing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ko-KR" dirty="0"/>
              <a:t>Fc </a:t>
            </a:r>
            <a:r>
              <a:rPr lang="ko-KR" altLang="en-US" dirty="0"/>
              <a:t>제거 </a:t>
            </a:r>
            <a:r>
              <a:rPr lang="en-US" altLang="ko-KR" sz="1200" dirty="0"/>
              <a:t>:</a:t>
            </a:r>
            <a:r>
              <a:rPr lang="en-US" altLang="ko-KR" dirty="0"/>
              <a:t> </a:t>
            </a:r>
            <a:r>
              <a:rPr lang="en-US" altLang="ko-KR" sz="1200" dirty="0"/>
              <a:t>Encoder</a:t>
            </a:r>
            <a:r>
              <a:rPr lang="ko-KR" altLang="en-US" sz="1200" dirty="0"/>
              <a:t>에서 </a:t>
            </a:r>
            <a:r>
              <a:rPr lang="en-US" altLang="ko-KR" sz="1200" dirty="0"/>
              <a:t>classification </a:t>
            </a:r>
            <a:r>
              <a:rPr lang="ko-KR" altLang="en-US" sz="1200" dirty="0"/>
              <a:t>필요 </a:t>
            </a:r>
            <a:r>
              <a:rPr lang="en-US" altLang="ko-KR" sz="1200" dirty="0"/>
              <a:t>x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ko-KR" dirty="0"/>
              <a:t>Filter</a:t>
            </a:r>
            <a:r>
              <a:rPr lang="en-US" altLang="ko-KR" sz="1200" dirty="0"/>
              <a:t> : </a:t>
            </a:r>
            <a:r>
              <a:rPr lang="ko-KR" altLang="en-US" sz="1200" dirty="0"/>
              <a:t>작은</a:t>
            </a:r>
            <a:r>
              <a:rPr lang="en-US" altLang="ko-KR" sz="1200" dirty="0"/>
              <a:t> </a:t>
            </a:r>
            <a:r>
              <a:rPr lang="ko-KR" altLang="en-US" sz="1200" dirty="0"/>
              <a:t>필터의 이점</a:t>
            </a:r>
            <a:endParaRPr lang="en-US" altLang="ko-KR" sz="1200" dirty="0"/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B6E69692-EB74-F6ED-D72E-39121ED02B6F}"/>
              </a:ext>
            </a:extLst>
          </p:cNvPr>
          <p:cNvCxnSpPr>
            <a:cxnSpLocks/>
          </p:cNvCxnSpPr>
          <p:nvPr/>
        </p:nvCxnSpPr>
        <p:spPr>
          <a:xfrm>
            <a:off x="3376248" y="2239107"/>
            <a:ext cx="0" cy="2403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D4E12A81-B606-F7AA-9E2D-8E0362CD622F}"/>
              </a:ext>
            </a:extLst>
          </p:cNvPr>
          <p:cNvSpPr txBox="1"/>
          <p:nvPr/>
        </p:nvSpPr>
        <p:spPr>
          <a:xfrm>
            <a:off x="176212" y="145300"/>
            <a:ext cx="15855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SegNet</a:t>
            </a:r>
            <a:r>
              <a:rPr lang="ko-KR" altLang="en-US" sz="1200" b="1" dirty="0"/>
              <a:t>의 장점</a:t>
            </a:r>
          </a:p>
        </p:txBody>
      </p:sp>
    </p:spTree>
    <p:extLst>
      <p:ext uri="{BB962C8B-B14F-4D97-AF65-F5344CB8AC3E}">
        <p14:creationId xmlns:p14="http://schemas.microsoft.com/office/powerpoint/2010/main" val="32795559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C9881AE-DBFA-E7C5-09C7-2CD89DF835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9248" y="2170462"/>
            <a:ext cx="8075961" cy="241912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EEDC22D-B46D-3243-57C5-7F9BAC9B4865}"/>
              </a:ext>
            </a:extLst>
          </p:cNvPr>
          <p:cNvSpPr txBox="1"/>
          <p:nvPr/>
        </p:nvSpPr>
        <p:spPr>
          <a:xfrm>
            <a:off x="176212" y="145300"/>
            <a:ext cx="19925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SegNet - Architecture</a:t>
            </a:r>
            <a:endParaRPr lang="ko-KR" altLang="en-US" sz="1200" b="1" dirty="0"/>
          </a:p>
        </p:txBody>
      </p:sp>
      <p:sp>
        <p:nvSpPr>
          <p:cNvPr id="22" name="자유형: 도형 21">
            <a:extLst>
              <a:ext uri="{FF2B5EF4-FFF2-40B4-BE49-F238E27FC236}">
                <a16:creationId xmlns:a16="http://schemas.microsoft.com/office/drawing/2014/main" id="{A1C20D97-D57A-2670-DAAC-741E2534C135}"/>
              </a:ext>
            </a:extLst>
          </p:cNvPr>
          <p:cNvSpPr/>
          <p:nvPr/>
        </p:nvSpPr>
        <p:spPr>
          <a:xfrm>
            <a:off x="4771293" y="1732919"/>
            <a:ext cx="1977084" cy="541358"/>
          </a:xfrm>
          <a:custGeom>
            <a:avLst/>
            <a:gdLst>
              <a:gd name="connsiteX0" fmla="*/ 0 w 1977084"/>
              <a:gd name="connsiteY0" fmla="*/ 541358 h 541358"/>
              <a:gd name="connsiteX1" fmla="*/ 1436077 w 1977084"/>
              <a:gd name="connsiteY1" fmla="*/ 131051 h 541358"/>
              <a:gd name="connsiteX2" fmla="*/ 1940169 w 1977084"/>
              <a:gd name="connsiteY2" fmla="*/ 166220 h 541358"/>
              <a:gd name="connsiteX3" fmla="*/ 1940169 w 1977084"/>
              <a:gd name="connsiteY3" fmla="*/ 465158 h 541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77084" h="541358">
                <a:moveTo>
                  <a:pt x="0" y="541358"/>
                </a:moveTo>
                <a:cubicBezTo>
                  <a:pt x="12646" y="-331262"/>
                  <a:pt x="-128531" y="107345"/>
                  <a:pt x="1436077" y="131051"/>
                </a:cubicBezTo>
                <a:cubicBezTo>
                  <a:pt x="1604497" y="133603"/>
                  <a:pt x="1799768" y="73164"/>
                  <a:pt x="1940169" y="166220"/>
                </a:cubicBezTo>
                <a:cubicBezTo>
                  <a:pt x="2023228" y="221271"/>
                  <a:pt x="1940169" y="365512"/>
                  <a:pt x="1940169" y="465158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1EFA305-564C-7613-CA1E-F829576CC5CC}"/>
              </a:ext>
            </a:extLst>
          </p:cNvPr>
          <p:cNvSpPr txBox="1"/>
          <p:nvPr/>
        </p:nvSpPr>
        <p:spPr>
          <a:xfrm>
            <a:off x="5144231" y="1456673"/>
            <a:ext cx="13759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Max Unpooling</a:t>
            </a:r>
            <a:endParaRPr lang="ko-KR" altLang="en-US" sz="1200" b="1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8B82655-483A-54A9-F91E-4779336C390D}"/>
              </a:ext>
            </a:extLst>
          </p:cNvPr>
          <p:cNvSpPr/>
          <p:nvPr/>
        </p:nvSpPr>
        <p:spPr>
          <a:xfrm>
            <a:off x="3641764" y="4673944"/>
            <a:ext cx="2079098" cy="352431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31845F5-AB98-D282-83F0-153F282A7D44}"/>
              </a:ext>
            </a:extLst>
          </p:cNvPr>
          <p:cNvSpPr/>
          <p:nvPr/>
        </p:nvSpPr>
        <p:spPr>
          <a:xfrm>
            <a:off x="5927227" y="4673944"/>
            <a:ext cx="2237895" cy="352431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2085447-8DD3-E9CF-9689-142F00925743}"/>
              </a:ext>
            </a:extLst>
          </p:cNvPr>
          <p:cNvSpPr txBox="1"/>
          <p:nvPr/>
        </p:nvSpPr>
        <p:spPr>
          <a:xfrm>
            <a:off x="4280669" y="4683053"/>
            <a:ext cx="86356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/>
              <a:t>Encoder</a:t>
            </a:r>
            <a:endParaRPr lang="ko-KR" altLang="en-US" sz="13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700EC21-042B-9405-2D87-AB5E74DDABBB}"/>
              </a:ext>
            </a:extLst>
          </p:cNvPr>
          <p:cNvSpPr txBox="1"/>
          <p:nvPr/>
        </p:nvSpPr>
        <p:spPr>
          <a:xfrm>
            <a:off x="6590116" y="4683053"/>
            <a:ext cx="117817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/>
              <a:t>Decoder</a:t>
            </a:r>
            <a:endParaRPr lang="ko-KR" altLang="en-US" sz="1300" dirty="0"/>
          </a:p>
        </p:txBody>
      </p:sp>
    </p:spTree>
    <p:extLst>
      <p:ext uri="{BB962C8B-B14F-4D97-AF65-F5344CB8AC3E}">
        <p14:creationId xmlns:p14="http://schemas.microsoft.com/office/powerpoint/2010/main" val="2478634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3214</TotalTime>
  <Words>557</Words>
  <Application>Microsoft Office PowerPoint</Application>
  <PresentationFormat>와이드스크린</PresentationFormat>
  <Paragraphs>125</Paragraphs>
  <Slides>15</Slides>
  <Notes>0</Notes>
  <HiddenSlides>0</HiddenSlides>
  <MMClips>0</MMClips>
  <ScaleCrop>false</ScaleCrop>
  <HeadingPairs>
    <vt:vector size="8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2" baseType="lpstr">
      <vt:lpstr>Noto Sans KR</vt:lpstr>
      <vt:lpstr>Spoqa Han Sans</vt:lpstr>
      <vt:lpstr>나눔바른고딕</vt:lpstr>
      <vt:lpstr>맑은 고딕</vt:lpstr>
      <vt:lpstr>Arial</vt:lpstr>
      <vt:lpstr>Office 테마</vt:lpstr>
      <vt:lpstr>패키지</vt:lpstr>
      <vt:lpstr>SegNet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SegNet</dc:title>
  <dc:creator>정강현</dc:creator>
  <cp:lastModifiedBy>정강현</cp:lastModifiedBy>
  <cp:revision>46</cp:revision>
  <dcterms:created xsi:type="dcterms:W3CDTF">2024-03-13T10:03:24Z</dcterms:created>
  <dcterms:modified xsi:type="dcterms:W3CDTF">2024-10-06T11:58:41Z</dcterms:modified>
</cp:coreProperties>
</file>